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4" r:id="rId2"/>
    <p:sldId id="257" r:id="rId3"/>
    <p:sldId id="282" r:id="rId4"/>
    <p:sldId id="278" r:id="rId5"/>
    <p:sldId id="267" r:id="rId6"/>
    <p:sldId id="268" r:id="rId7"/>
    <p:sldId id="269" r:id="rId8"/>
    <p:sldId id="270" r:id="rId9"/>
    <p:sldId id="271" r:id="rId10"/>
    <p:sldId id="289" r:id="rId11"/>
    <p:sldId id="280" r:id="rId12"/>
    <p:sldId id="286" r:id="rId13"/>
    <p:sldId id="272" r:id="rId14"/>
    <p:sldId id="273" r:id="rId15"/>
    <p:sldId id="274" r:id="rId16"/>
    <p:sldId id="275" r:id="rId17"/>
    <p:sldId id="276" r:id="rId18"/>
    <p:sldId id="259" r:id="rId19"/>
    <p:sldId id="290" r:id="rId20"/>
    <p:sldId id="285" r:id="rId21"/>
    <p:sldId id="287" r:id="rId22"/>
    <p:sldId id="288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34" y="-10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78A0C-79B1-4F18-A454-EA93C6E0F132}" type="datetimeFigureOut">
              <a:rPr lang="es-ES" smtClean="0"/>
              <a:t>31/05/2013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48BE0-C419-4DB2-9E04-3A36ED9D30C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034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4819" name="Date Placeholder 3"/>
          <p:cNvSpPr>
            <a:spLocks noGrp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11/07/10</a:t>
            </a: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0584BC2-15B7-44A2-BD5C-1E84EE5D173D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3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C856-179D-4303-9FC8-A89AADA2D735}" type="datetimeFigureOut">
              <a:rPr lang="es-ES" smtClean="0"/>
              <a:t>31/05/2013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DABE-FD2F-4F70-950E-DCA68B117D0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9358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C856-179D-4303-9FC8-A89AADA2D735}" type="datetimeFigureOut">
              <a:rPr lang="es-ES" smtClean="0"/>
              <a:t>31/05/2013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DABE-FD2F-4F70-950E-DCA68B117D0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2996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C856-179D-4303-9FC8-A89AADA2D735}" type="datetimeFigureOut">
              <a:rPr lang="es-ES" smtClean="0"/>
              <a:t>31/05/2013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DABE-FD2F-4F70-950E-DCA68B117D0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1842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C856-179D-4303-9FC8-A89AADA2D735}" type="datetimeFigureOut">
              <a:rPr lang="es-ES" smtClean="0"/>
              <a:t>31/05/2013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DABE-FD2F-4F70-950E-DCA68B117D0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4527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C856-179D-4303-9FC8-A89AADA2D735}" type="datetimeFigureOut">
              <a:rPr lang="es-ES" smtClean="0"/>
              <a:t>31/05/2013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DABE-FD2F-4F70-950E-DCA68B117D0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7095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C856-179D-4303-9FC8-A89AADA2D735}" type="datetimeFigureOut">
              <a:rPr lang="es-ES" smtClean="0"/>
              <a:t>31/05/2013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DABE-FD2F-4F70-950E-DCA68B117D0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9022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C856-179D-4303-9FC8-A89AADA2D735}" type="datetimeFigureOut">
              <a:rPr lang="es-ES" smtClean="0"/>
              <a:t>31/05/2013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DABE-FD2F-4F70-950E-DCA68B117D0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3100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C856-179D-4303-9FC8-A89AADA2D735}" type="datetimeFigureOut">
              <a:rPr lang="es-ES" smtClean="0"/>
              <a:t>31/05/2013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DABE-FD2F-4F70-950E-DCA68B117D0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7345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C856-179D-4303-9FC8-A89AADA2D735}" type="datetimeFigureOut">
              <a:rPr lang="es-ES" smtClean="0"/>
              <a:t>31/05/2013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DABE-FD2F-4F70-950E-DCA68B117D0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4059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C856-179D-4303-9FC8-A89AADA2D735}" type="datetimeFigureOut">
              <a:rPr lang="es-ES" smtClean="0"/>
              <a:t>31/05/2013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DABE-FD2F-4F70-950E-DCA68B117D0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3409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C856-179D-4303-9FC8-A89AADA2D735}" type="datetimeFigureOut">
              <a:rPr lang="es-ES" smtClean="0"/>
              <a:t>31/05/2013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DABE-FD2F-4F70-950E-DCA68B117D0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4549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EC856-179D-4303-9FC8-A89AADA2D735}" type="datetimeFigureOut">
              <a:rPr lang="es-ES" smtClean="0"/>
              <a:t>31/05/2013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BDABE-FD2F-4F70-950E-DCA68B117D0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278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:\plmcn14\c0\image31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44" y="-243408"/>
            <a:ext cx="11624122" cy="772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40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plmcn14\img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810" y="188640"/>
            <a:ext cx="6178550" cy="641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65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plmcn14\img5.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59323"/>
            <a:ext cx="6777037" cy="184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plmcn14\img5.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848" y="4268440"/>
            <a:ext cx="6026150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81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171575"/>
            <a:ext cx="6667500" cy="451485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2987824" y="1772816"/>
            <a:ext cx="288032" cy="43204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80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171575"/>
            <a:ext cx="6667500" cy="451485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2987824" y="1412776"/>
            <a:ext cx="288032" cy="43204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8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171575"/>
            <a:ext cx="6667500" cy="451485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2987824" y="1268760"/>
            <a:ext cx="288032" cy="43204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04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171575"/>
            <a:ext cx="6667500" cy="451485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3131840" y="1484784"/>
            <a:ext cx="288032" cy="43204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93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171575"/>
            <a:ext cx="6667500" cy="451485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3995936" y="1556792"/>
            <a:ext cx="288032" cy="43204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58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171575"/>
            <a:ext cx="6667500" cy="451485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5436096" y="1340768"/>
            <a:ext cx="288032" cy="43204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65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G:\plmcn14\img5.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15589"/>
            <a:ext cx="6788150" cy="222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G:\plmcn14\img5.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252" y="1340768"/>
            <a:ext cx="6777038" cy="184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G:\plmcn14\img3.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441264"/>
            <a:ext cx="2022475" cy="112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03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20688"/>
            <a:ext cx="4298437" cy="271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707" y="3437954"/>
            <a:ext cx="4298437" cy="279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74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G:\plmcn14\img2.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836712"/>
            <a:ext cx="2205038" cy="185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plmcn14\img2.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32856"/>
            <a:ext cx="1920875" cy="149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plmcn14\img2.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031" y="1537593"/>
            <a:ext cx="2692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plmcn14\img1.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3" y="3571592"/>
            <a:ext cx="4826001" cy="327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G:\plmcn14\img1.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593" y="3548732"/>
            <a:ext cx="5100638" cy="261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03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plmcn14\s1\3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5"/>
          <a:stretch/>
        </p:blipFill>
        <p:spPr bwMode="auto">
          <a:xfrm>
            <a:off x="2195736" y="535369"/>
            <a:ext cx="4735412" cy="356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plmcn14\s1\g2pi2n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956" y="4493225"/>
            <a:ext cx="5489724" cy="203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:\plmcn14\s1\Mollo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9" y="980729"/>
            <a:ext cx="127441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92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plmcn14\f2\fig4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5381625" cy="539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G:\plmcn14\f2\fig4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5381625" cy="539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:\plmcn14\f2\fig4-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5381625" cy="539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54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latin typeface="Garamond" pitchFamily="18" charset="0"/>
              </a:rPr>
              <a:t>Summary</a:t>
            </a:r>
            <a:r>
              <a:rPr lang="es-ES" dirty="0" smtClean="0">
                <a:latin typeface="Garamond" pitchFamily="18" charset="0"/>
              </a:rPr>
              <a:t> and </a:t>
            </a:r>
            <a:r>
              <a:rPr lang="es-ES" dirty="0" err="1" smtClean="0">
                <a:latin typeface="Garamond" pitchFamily="18" charset="0"/>
              </a:rPr>
              <a:t>Conclusions</a:t>
            </a:r>
            <a:endParaRPr lang="es-ES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>
                <a:latin typeface="Garamond" pitchFamily="18" charset="0"/>
              </a:rPr>
              <a:t>We</a:t>
            </a:r>
            <a:r>
              <a:rPr lang="fr-FR" dirty="0" smtClean="0">
                <a:latin typeface="Garamond" pitchFamily="18" charset="0"/>
              </a:rPr>
              <a:t> </a:t>
            </a:r>
            <a:r>
              <a:rPr lang="fr-FR" dirty="0" err="1" smtClean="0">
                <a:latin typeface="Garamond" pitchFamily="18" charset="0"/>
              </a:rPr>
              <a:t>devised</a:t>
            </a:r>
            <a:r>
              <a:rPr lang="fr-FR" dirty="0" smtClean="0">
                <a:latin typeface="Garamond" pitchFamily="18" charset="0"/>
              </a:rPr>
              <a:t> a </a:t>
            </a:r>
            <a:r>
              <a:rPr lang="fr-FR" dirty="0" err="1" smtClean="0">
                <a:latin typeface="Garamond" pitchFamily="18" charset="0"/>
              </a:rPr>
              <a:t>scheme</a:t>
            </a:r>
            <a:r>
              <a:rPr lang="fr-FR" dirty="0" smtClean="0">
                <a:latin typeface="Garamond" pitchFamily="18" charset="0"/>
              </a:rPr>
              <a:t> for a laser of </a:t>
            </a:r>
            <a:r>
              <a:rPr lang="fr-FR" i="1" dirty="0" smtClean="0">
                <a:latin typeface="Garamond" pitchFamily="18" charset="0"/>
              </a:rPr>
              <a:t>N</a:t>
            </a:r>
            <a:r>
              <a:rPr lang="fr-FR" dirty="0" smtClean="0">
                <a:latin typeface="Garamond" pitchFamily="18" charset="0"/>
              </a:rPr>
              <a:t>-photons bundles (a </a:t>
            </a:r>
            <a:r>
              <a:rPr lang="fr-FR" i="1" dirty="0" err="1" smtClean="0">
                <a:latin typeface="Garamond" pitchFamily="18" charset="0"/>
              </a:rPr>
              <a:t>bundler</a:t>
            </a:r>
            <a:r>
              <a:rPr lang="fr-FR" dirty="0" smtClean="0">
                <a:latin typeface="Garamond" pitchFamily="18" charset="0"/>
              </a:rPr>
              <a:t>).</a:t>
            </a:r>
          </a:p>
          <a:p>
            <a:r>
              <a:rPr lang="fr-FR" dirty="0" err="1" smtClean="0">
                <a:latin typeface="Garamond" pitchFamily="18" charset="0"/>
              </a:rPr>
              <a:t>We</a:t>
            </a:r>
            <a:r>
              <a:rPr lang="fr-FR" dirty="0" smtClean="0">
                <a:latin typeface="Garamond" pitchFamily="18" charset="0"/>
              </a:rPr>
              <a:t> </a:t>
            </a:r>
            <a:r>
              <a:rPr lang="fr-FR" dirty="0" err="1" smtClean="0">
                <a:latin typeface="Garamond" pitchFamily="18" charset="0"/>
              </a:rPr>
              <a:t>showed</a:t>
            </a:r>
            <a:r>
              <a:rPr lang="fr-FR" dirty="0" smtClean="0">
                <a:latin typeface="Garamond" pitchFamily="18" charset="0"/>
              </a:rPr>
              <a:t> </a:t>
            </a:r>
            <a:r>
              <a:rPr lang="fr-FR" dirty="0" err="1" smtClean="0">
                <a:latin typeface="Garamond" pitchFamily="18" charset="0"/>
              </a:rPr>
              <a:t>that</a:t>
            </a:r>
            <a:r>
              <a:rPr lang="fr-FR" dirty="0" smtClean="0">
                <a:latin typeface="Garamond" pitchFamily="18" charset="0"/>
              </a:rPr>
              <a:t> </a:t>
            </a:r>
            <a:r>
              <a:rPr lang="fr-FR" i="1" dirty="0" smtClean="0">
                <a:latin typeface="Garamond" pitchFamily="18" charset="0"/>
              </a:rPr>
              <a:t>g</a:t>
            </a:r>
            <a:r>
              <a:rPr lang="fr-FR" baseline="30000" dirty="0" smtClean="0">
                <a:latin typeface="Garamond" pitchFamily="18" charset="0"/>
              </a:rPr>
              <a:t>(2)</a:t>
            </a:r>
            <a:r>
              <a:rPr lang="fr-FR" dirty="0" smtClean="0">
                <a:latin typeface="Garamond" pitchFamily="18" charset="0"/>
              </a:rPr>
              <a:t> </a:t>
            </a:r>
            <a:r>
              <a:rPr lang="fr-FR" dirty="0" err="1" smtClean="0">
                <a:latin typeface="Garamond" pitchFamily="18" charset="0"/>
              </a:rPr>
              <a:t>is</a:t>
            </a:r>
            <a:r>
              <a:rPr lang="fr-FR" dirty="0" smtClean="0">
                <a:latin typeface="Garamond" pitchFamily="18" charset="0"/>
              </a:rPr>
              <a:t> not </a:t>
            </a:r>
            <a:r>
              <a:rPr lang="fr-FR" dirty="0" err="1" smtClean="0">
                <a:latin typeface="Garamond" pitchFamily="18" charset="0"/>
              </a:rPr>
              <a:t>adequate</a:t>
            </a:r>
            <a:r>
              <a:rPr lang="fr-FR" dirty="0" smtClean="0">
                <a:latin typeface="Garamond" pitchFamily="18" charset="0"/>
              </a:rPr>
              <a:t> to </a:t>
            </a:r>
            <a:r>
              <a:rPr lang="fr-FR" dirty="0" err="1" smtClean="0">
                <a:latin typeface="Garamond" pitchFamily="18" charset="0"/>
              </a:rPr>
              <a:t>characterize</a:t>
            </a:r>
            <a:r>
              <a:rPr lang="fr-FR" dirty="0" smtClean="0">
                <a:latin typeface="Garamond" pitchFamily="18" charset="0"/>
              </a:rPr>
              <a:t> </a:t>
            </a:r>
            <a:r>
              <a:rPr lang="fr-FR" dirty="0" err="1" smtClean="0">
                <a:latin typeface="Garamond" pitchFamily="18" charset="0"/>
              </a:rPr>
              <a:t>such</a:t>
            </a:r>
            <a:r>
              <a:rPr lang="fr-FR" dirty="0" smtClean="0">
                <a:latin typeface="Garamond" pitchFamily="18" charset="0"/>
              </a:rPr>
              <a:t> quantum sources, </a:t>
            </a:r>
            <a:r>
              <a:rPr lang="fr-FR" dirty="0" err="1" smtClean="0">
                <a:latin typeface="Garamond" pitchFamily="18" charset="0"/>
              </a:rPr>
              <a:t>providing</a:t>
            </a:r>
            <a:r>
              <a:rPr lang="fr-FR" dirty="0" smtClean="0">
                <a:latin typeface="Garamond" pitchFamily="18" charset="0"/>
              </a:rPr>
              <a:t> a substitute </a:t>
            </a:r>
            <a:r>
              <a:rPr lang="fr-FR" dirty="0" err="1" smtClean="0">
                <a:latin typeface="Garamond" pitchFamily="18" charset="0"/>
              </a:rPr>
              <a:t>that</a:t>
            </a:r>
            <a:r>
              <a:rPr lang="fr-FR" dirty="0" smtClean="0">
                <a:latin typeface="Garamond" pitchFamily="18" charset="0"/>
              </a:rPr>
              <a:t> quantifies </a:t>
            </a:r>
            <a:r>
              <a:rPr lang="fr-FR" dirty="0" err="1" smtClean="0">
                <a:latin typeface="Garamond" pitchFamily="18" charset="0"/>
              </a:rPr>
              <a:t>accurately</a:t>
            </a:r>
            <a:r>
              <a:rPr lang="fr-FR" dirty="0" smtClean="0">
                <a:latin typeface="Garamond" pitchFamily="18" charset="0"/>
              </a:rPr>
              <a:t> and </a:t>
            </a:r>
            <a:r>
              <a:rPr lang="fr-FR" dirty="0" err="1" smtClean="0">
                <a:latin typeface="Garamond" pitchFamily="18" charset="0"/>
              </a:rPr>
              <a:t>meaningfully</a:t>
            </a:r>
            <a:r>
              <a:rPr lang="fr-FR" dirty="0" smtClean="0">
                <a:latin typeface="Garamond" pitchFamily="18" charset="0"/>
              </a:rPr>
              <a:t> </a:t>
            </a:r>
            <a:r>
              <a:rPr lang="fr-FR" i="1" dirty="0" smtClean="0">
                <a:latin typeface="Garamond" pitchFamily="18" charset="0"/>
              </a:rPr>
              <a:t>N </a:t>
            </a:r>
            <a:r>
              <a:rPr lang="fr-FR" dirty="0" smtClean="0">
                <a:latin typeface="Garamond" pitchFamily="18" charset="0"/>
              </a:rPr>
              <a:t>photon </a:t>
            </a:r>
            <a:r>
              <a:rPr lang="fr-FR" dirty="0" err="1" smtClean="0">
                <a:latin typeface="Garamond" pitchFamily="18" charset="0"/>
              </a:rPr>
              <a:t>emission</a:t>
            </a:r>
            <a:r>
              <a:rPr lang="fr-FR" dirty="0" smtClean="0">
                <a:latin typeface="Garamond" pitchFamily="18" charset="0"/>
              </a:rPr>
              <a:t> (</a:t>
            </a:r>
            <a:r>
              <a:rPr lang="fr-FR" dirty="0" err="1" smtClean="0">
                <a:latin typeface="Garamond" pitchFamily="18" charset="0"/>
              </a:rPr>
              <a:t>when</a:t>
            </a:r>
            <a:r>
              <a:rPr lang="fr-FR" dirty="0" smtClean="0">
                <a:latin typeface="Garamond" pitchFamily="18" charset="0"/>
              </a:rPr>
              <a:t> </a:t>
            </a:r>
            <a:r>
              <a:rPr lang="fr-FR" i="1" dirty="0" smtClean="0">
                <a:latin typeface="Garamond" pitchFamily="18" charset="0"/>
              </a:rPr>
              <a:t>N</a:t>
            </a:r>
            <a:r>
              <a:rPr lang="fr-FR" dirty="0" smtClean="0">
                <a:latin typeface="Garamond" pitchFamily="18" charset="0"/>
              </a:rPr>
              <a:t>&gt;1)</a:t>
            </a:r>
          </a:p>
          <a:p>
            <a:r>
              <a:rPr lang="fr-FR" dirty="0" err="1" smtClean="0">
                <a:latin typeface="Garamond" pitchFamily="18" charset="0"/>
              </a:rPr>
              <a:t>We</a:t>
            </a:r>
            <a:r>
              <a:rPr lang="fr-FR" dirty="0" smtClean="0">
                <a:latin typeface="Garamond" pitchFamily="18" charset="0"/>
              </a:rPr>
              <a:t> </a:t>
            </a:r>
            <a:r>
              <a:rPr lang="fr-FR" dirty="0" err="1" smtClean="0">
                <a:latin typeface="Garamond" pitchFamily="18" charset="0"/>
              </a:rPr>
              <a:t>find</a:t>
            </a:r>
            <a:r>
              <a:rPr lang="fr-FR" dirty="0" smtClean="0">
                <a:latin typeface="Garamond" pitchFamily="18" charset="0"/>
              </a:rPr>
              <a:t> </a:t>
            </a:r>
            <a:r>
              <a:rPr lang="fr-FR" dirty="0" err="1" smtClean="0">
                <a:latin typeface="Garamond" pitchFamily="18" charset="0"/>
              </a:rPr>
              <a:t>that</a:t>
            </a:r>
            <a:r>
              <a:rPr lang="fr-FR" dirty="0" smtClean="0">
                <a:latin typeface="Garamond" pitchFamily="18" charset="0"/>
              </a:rPr>
              <a:t> </a:t>
            </a:r>
            <a:r>
              <a:rPr lang="fr-FR" dirty="0" err="1" smtClean="0">
                <a:latin typeface="Garamond" pitchFamily="18" charset="0"/>
              </a:rPr>
              <a:t>ideal</a:t>
            </a:r>
            <a:r>
              <a:rPr lang="fr-FR" dirty="0" smtClean="0">
                <a:latin typeface="Garamond" pitchFamily="18" charset="0"/>
              </a:rPr>
              <a:t>, </a:t>
            </a:r>
            <a:r>
              <a:rPr lang="fr-FR" dirty="0" err="1" smtClean="0">
                <a:latin typeface="Garamond" pitchFamily="18" charset="0"/>
              </a:rPr>
              <a:t>ultrabright</a:t>
            </a:r>
            <a:r>
              <a:rPr lang="fr-FR" dirty="0" smtClean="0">
                <a:latin typeface="Garamond" pitchFamily="18" charset="0"/>
              </a:rPr>
              <a:t> lasers of </a:t>
            </a:r>
            <a:r>
              <a:rPr lang="fr-FR" dirty="0" err="1" smtClean="0">
                <a:latin typeface="Garamond" pitchFamily="18" charset="0"/>
              </a:rPr>
              <a:t>two</a:t>
            </a:r>
            <a:r>
              <a:rPr lang="fr-FR" dirty="0" smtClean="0">
                <a:latin typeface="Garamond" pitchFamily="18" charset="0"/>
              </a:rPr>
              <a:t>-photons are </a:t>
            </a:r>
            <a:r>
              <a:rPr lang="fr-FR" dirty="0" err="1" smtClean="0">
                <a:latin typeface="Garamond" pitchFamily="18" charset="0"/>
              </a:rPr>
              <a:t>within</a:t>
            </a:r>
            <a:r>
              <a:rPr lang="fr-FR" dirty="0" smtClean="0">
                <a:latin typeface="Garamond" pitchFamily="18" charset="0"/>
              </a:rPr>
              <a:t> </a:t>
            </a:r>
            <a:r>
              <a:rPr lang="fr-FR" dirty="0" err="1" smtClean="0">
                <a:latin typeface="Garamond" pitchFamily="18" charset="0"/>
              </a:rPr>
              <a:t>reach</a:t>
            </a:r>
            <a:r>
              <a:rPr lang="fr-FR" dirty="0" smtClean="0">
                <a:latin typeface="Garamond" pitchFamily="18" charset="0"/>
              </a:rPr>
              <a:t> of the state of the art.</a:t>
            </a:r>
            <a:endParaRPr lang="es-ES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76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G:\mifp\img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3810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733425"/>
            <a:ext cx="19050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733425"/>
            <a:ext cx="19050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733425"/>
            <a:ext cx="19050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733425"/>
            <a:ext cx="19050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733425"/>
            <a:ext cx="19050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733425"/>
            <a:ext cx="19050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733425"/>
            <a:ext cx="19050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2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733425"/>
            <a:ext cx="19050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Picture 2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733425"/>
            <a:ext cx="19050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Picture 2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733425"/>
            <a:ext cx="19050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4" name="Picture 2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733425"/>
            <a:ext cx="19050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5" name="Picture 2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733425"/>
            <a:ext cx="19050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6" name="Picture 2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733425"/>
            <a:ext cx="19050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7" name="Picture 2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733425"/>
            <a:ext cx="19050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8" name="Picture 3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733425"/>
            <a:ext cx="19050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9" name="Picture 3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733425"/>
            <a:ext cx="19050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0" name="Picture 3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733425"/>
            <a:ext cx="19050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23850" y="260350"/>
            <a:ext cx="5132388" cy="7080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Times New Roman" charset="0"/>
              <a:buNone/>
              <a:defRPr/>
            </a:pPr>
            <a:r>
              <a:rPr lang="en-US" sz="4000" dirty="0" err="1">
                <a:solidFill>
                  <a:srgbClr val="800000"/>
                </a:solidFill>
                <a:latin typeface="Garamond"/>
                <a:ea typeface="ＭＳ Ｐゴシック" charset="0"/>
                <a:cs typeface="Garamond"/>
              </a:rPr>
              <a:t>Jaynes</a:t>
            </a:r>
            <a:r>
              <a:rPr lang="en-US" sz="4000" dirty="0">
                <a:solidFill>
                  <a:srgbClr val="800000"/>
                </a:solidFill>
                <a:latin typeface="Garamond"/>
                <a:ea typeface="ＭＳ Ｐゴシック" charset="0"/>
                <a:cs typeface="Garamond"/>
              </a:rPr>
              <a:t>-Cummings ladder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6346825"/>
            <a:ext cx="202406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350000"/>
            <a:ext cx="25622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7985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F:\plmcn12\frames2\f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557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 descr="F:\plmcn12\frames2\f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557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4" descr="F:\plmcn12\frames2\f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557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5" descr="F:\plmcn12\frames2\f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557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6" descr="F:\plmcn12\frames2\f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557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7" descr="F:\plmcn12\frames2\f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557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8" descr="F:\plmcn12\frames2\f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557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Picture 9" descr="F:\plmcn12\frames2\f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557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4" name="Picture 10" descr="F:\plmcn12\frames2\f9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557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5" name="Picture 11" descr="F:\plmcn12\frames2\f10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557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6" name="Picture 12" descr="F:\plmcn12\frames2\f1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557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7" name="Picture 13" descr="F:\plmcn12\frames2\f12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557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23850" y="260350"/>
            <a:ext cx="7589838" cy="7080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Times New Roman" charset="0"/>
              <a:buNone/>
              <a:defRPr/>
            </a:pPr>
            <a:r>
              <a:rPr lang="en-US" sz="4000" dirty="0">
                <a:solidFill>
                  <a:srgbClr val="800000"/>
                </a:solidFill>
                <a:latin typeface="Garamond"/>
                <a:ea typeface="ＭＳ Ｐゴシック" charset="0"/>
                <a:cs typeface="Garamond"/>
              </a:rPr>
              <a:t>Rabi oscillations of the </a:t>
            </a:r>
            <a:r>
              <a:rPr lang="en-US" sz="4000" dirty="0" err="1">
                <a:solidFill>
                  <a:srgbClr val="800000"/>
                </a:solidFill>
                <a:latin typeface="Garamond"/>
                <a:ea typeface="ＭＳ Ｐゴシック" charset="0"/>
                <a:cs typeface="Garamond"/>
              </a:rPr>
              <a:t>wavefunction</a:t>
            </a:r>
            <a:endParaRPr lang="en-US" sz="4000" dirty="0">
              <a:solidFill>
                <a:srgbClr val="800000"/>
              </a:solidFill>
              <a:latin typeface="Garamond"/>
              <a:ea typeface="ＭＳ Ｐゴシック" charset="0"/>
              <a:cs typeface="Garamon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499164" y="1484784"/>
                <a:ext cx="2399311" cy="664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s-ES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ES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s-ES" b="1" i="1" smtClean="0">
                          <a:latin typeface="Cambria Math"/>
                        </a:rPr>
                        <m:t>(|</m:t>
                      </m:r>
                      <m:r>
                        <a:rPr lang="es-ES" b="1" i="1" smtClean="0">
                          <a:latin typeface="Cambria Math"/>
                        </a:rPr>
                        <m:t>𝒈</m:t>
                      </m:r>
                      <m:r>
                        <a:rPr lang="es-ES" b="1" i="1" smtClean="0">
                          <a:latin typeface="Cambria Math"/>
                        </a:rPr>
                        <m:t>,</m:t>
                      </m:r>
                      <m:r>
                        <a:rPr lang="es-ES" b="1" i="1" smtClean="0">
                          <a:latin typeface="Cambria Math"/>
                        </a:rPr>
                        <m:t>𝟎</m:t>
                      </m:r>
                      <m:r>
                        <a:rPr lang="es-ES" b="1" i="1" smtClean="0">
                          <a:latin typeface="Cambria Math"/>
                        </a:rPr>
                        <m:t>&gt; +|</m:t>
                      </m:r>
                      <m:r>
                        <a:rPr lang="es-ES" b="1" i="1" smtClean="0">
                          <a:latin typeface="Cambria Math"/>
                        </a:rPr>
                        <m:t>𝒆</m:t>
                      </m:r>
                      <m:r>
                        <a:rPr lang="es-ES" b="1" i="1" smtClean="0">
                          <a:latin typeface="Cambria Math"/>
                        </a:rPr>
                        <m:t>,</m:t>
                      </m:r>
                      <m:r>
                        <a:rPr lang="es-ES" b="1" i="1" smtClean="0">
                          <a:latin typeface="Cambria Math"/>
                        </a:rPr>
                        <m:t>𝟐</m:t>
                      </m:r>
                      <m:r>
                        <a:rPr lang="es-ES" b="1" i="1" smtClean="0">
                          <a:latin typeface="Cambria Math"/>
                        </a:rPr>
                        <m:t>&gt;)</m:t>
                      </m:r>
                    </m:oMath>
                  </m:oMathPara>
                </a14:m>
                <a:endParaRPr lang="es-ES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164" y="1484784"/>
                <a:ext cx="2399311" cy="66460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488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171575"/>
            <a:ext cx="66675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2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171575"/>
            <a:ext cx="6667500" cy="45148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987824" y="2276872"/>
            <a:ext cx="288032" cy="43204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0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171575"/>
            <a:ext cx="6667500" cy="451485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2987824" y="2276872"/>
            <a:ext cx="288032" cy="43204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65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171575"/>
            <a:ext cx="6667500" cy="451485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2987824" y="2060848"/>
            <a:ext cx="288032" cy="43204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14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171575"/>
            <a:ext cx="6667500" cy="451485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2987824" y="1772816"/>
            <a:ext cx="288032" cy="43204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8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88</Words>
  <Application>Microsoft Office PowerPoint</Application>
  <PresentationFormat>On-screen Show (4:3)</PresentationFormat>
  <Paragraphs>9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and 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avv</dc:creator>
  <cp:lastModifiedBy>avv</cp:lastModifiedBy>
  <cp:revision>19</cp:revision>
  <dcterms:created xsi:type="dcterms:W3CDTF">2013-05-30T05:42:56Z</dcterms:created>
  <dcterms:modified xsi:type="dcterms:W3CDTF">2013-05-31T07:23:35Z</dcterms:modified>
</cp:coreProperties>
</file>