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84"/>
  </p:notesMasterIdLst>
  <p:sldIdLst>
    <p:sldId id="457" r:id="rId2"/>
    <p:sldId id="458" r:id="rId3"/>
    <p:sldId id="426" r:id="rId4"/>
    <p:sldId id="429" r:id="rId5"/>
    <p:sldId id="465" r:id="rId6"/>
    <p:sldId id="497" r:id="rId7"/>
    <p:sldId id="498" r:id="rId8"/>
    <p:sldId id="472" r:id="rId9"/>
    <p:sldId id="473" r:id="rId10"/>
    <p:sldId id="474" r:id="rId11"/>
    <p:sldId id="469" r:id="rId12"/>
    <p:sldId id="470" r:id="rId13"/>
    <p:sldId id="466" r:id="rId14"/>
    <p:sldId id="471" r:id="rId15"/>
    <p:sldId id="482" r:id="rId16"/>
    <p:sldId id="483" r:id="rId17"/>
    <p:sldId id="367" r:id="rId18"/>
    <p:sldId id="506" r:id="rId19"/>
    <p:sldId id="480" r:id="rId20"/>
    <p:sldId id="481" r:id="rId21"/>
    <p:sldId id="381" r:id="rId22"/>
    <p:sldId id="383" r:id="rId23"/>
    <p:sldId id="391" r:id="rId24"/>
    <p:sldId id="392" r:id="rId25"/>
    <p:sldId id="393" r:id="rId26"/>
    <p:sldId id="394" r:id="rId27"/>
    <p:sldId id="408" r:id="rId28"/>
    <p:sldId id="484" r:id="rId29"/>
    <p:sldId id="396" r:id="rId30"/>
    <p:sldId id="397" r:id="rId31"/>
    <p:sldId id="447" r:id="rId32"/>
    <p:sldId id="448" r:id="rId33"/>
    <p:sldId id="449" r:id="rId34"/>
    <p:sldId id="450" r:id="rId35"/>
    <p:sldId id="451" r:id="rId36"/>
    <p:sldId id="492" r:id="rId37"/>
    <p:sldId id="485" r:id="rId38"/>
    <p:sldId id="486" r:id="rId39"/>
    <p:sldId id="487" r:id="rId40"/>
    <p:sldId id="488" r:id="rId41"/>
    <p:sldId id="489" r:id="rId42"/>
    <p:sldId id="513" r:id="rId43"/>
    <p:sldId id="490" r:id="rId44"/>
    <p:sldId id="491" r:id="rId45"/>
    <p:sldId id="452" r:id="rId46"/>
    <p:sldId id="493" r:id="rId47"/>
    <p:sldId id="475" r:id="rId48"/>
    <p:sldId id="476" r:id="rId49"/>
    <p:sldId id="477" r:id="rId50"/>
    <p:sldId id="478" r:id="rId51"/>
    <p:sldId id="47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39" r:id="rId62"/>
    <p:sldId id="440" r:id="rId63"/>
    <p:sldId id="441" r:id="rId64"/>
    <p:sldId id="442" r:id="rId65"/>
    <p:sldId id="443" r:id="rId66"/>
    <p:sldId id="511" r:id="rId67"/>
    <p:sldId id="512" r:id="rId68"/>
    <p:sldId id="499" r:id="rId69"/>
    <p:sldId id="500" r:id="rId70"/>
    <p:sldId id="501" r:id="rId71"/>
    <p:sldId id="502" r:id="rId72"/>
    <p:sldId id="503" r:id="rId73"/>
    <p:sldId id="504" r:id="rId74"/>
    <p:sldId id="505" r:id="rId75"/>
    <p:sldId id="344" r:id="rId76"/>
    <p:sldId id="409" r:id="rId77"/>
    <p:sldId id="509" r:id="rId78"/>
    <p:sldId id="411" r:id="rId79"/>
    <p:sldId id="410" r:id="rId80"/>
    <p:sldId id="420" r:id="rId81"/>
    <p:sldId id="494" r:id="rId82"/>
    <p:sldId id="510" r:id="rId8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2929"/>
    <a:srgbClr val="6DFA66"/>
    <a:srgbClr val="FF2C2C"/>
    <a:srgbClr val="0000FF"/>
    <a:srgbClr val="FF0000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8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3.emf"/><Relationship Id="rId4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E8DE1-285B-4C62-B1CC-9C1DE8A3442D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EA188-48E5-475A-903B-245C2E4F6D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05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00434-E486-4B32-8C3A-7C81D0D632FF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00434-E486-4B32-8C3A-7C81D0D632FF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45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46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2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11/07/10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1B7D9E7-6A9A-4563-A9F0-FC709FB8F27D}" type="slidenum">
              <a:rPr lang="en-US" altLang="es-E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47</a:t>
            </a:fld>
            <a:endParaRPr lang="en-US" altLang="es-E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EA188-48E5-475A-903B-245C2E4F6D48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92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EA188-48E5-475A-903B-245C2E4F6D48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544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EA188-48E5-475A-903B-245C2E4F6D48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91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EA188-48E5-475A-903B-245C2E4F6D48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149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8DDA40-F68A-48BE-B11F-1066C0F4C8DA}" type="slidenum">
              <a:rPr lang="en-US"/>
              <a:pPr/>
              <a:t>77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1213"/>
            <a:ext cx="5348287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6080" y="5079095"/>
            <a:ext cx="6048635" cy="48116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</a:rPr>
              <a:t>11/07/10</a:t>
            </a:r>
          </a:p>
        </p:txBody>
      </p:sp>
      <p:sp>
        <p:nvSpPr>
          <p:cNvPr id="90115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663F637-44BC-4EC8-AA35-739A5A0DAC4B}" type="slidenum">
              <a:rPr lang="en-US" smtClean="0">
                <a:solidFill>
                  <a:srgbClr val="000000"/>
                </a:solidFill>
                <a:latin typeface="Calibri" charset="0"/>
              </a:rPr>
              <a:pPr eaLnBrk="1" hangingPunct="1"/>
              <a:t>79</a:t>
            </a:fld>
            <a:endParaRPr lang="en-US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011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t>11/07/10</a:t>
            </a: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7AF4C-A04A-7441-8E4D-4BC4763D039D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7ADFC0-92C9-C34A-8523-9B56B9C2426E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11/07/10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E56874-008B-4B83-B894-6C6B985581D9}" type="slidenum">
              <a:rPr lang="en-US"/>
              <a:pPr/>
              <a:t>18</a:t>
            </a:fld>
            <a:endParaRPr lang="en-US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</a:rPr>
              <a:t>11/07/10</a:t>
            </a:r>
          </a:p>
        </p:txBody>
      </p:sp>
      <p:sp>
        <p:nvSpPr>
          <p:cNvPr id="17411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E981F7-1249-41F0-8F9C-8ED3D659A25E}" type="slidenum">
              <a:rPr lang="en-US" smtClean="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741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BF8B885-204B-43D2-94AA-F8E366713C63}" type="slidenum">
              <a:rPr lang="en-US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Tx/>
                <a:buFontTx/>
                <a:buNone/>
              </a:pPr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1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D53C6-F340-7442-BDDB-BEF45103E931}" type="slidenum">
              <a:rPr lang="en-GB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07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71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7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76200" dir="8100000" algn="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2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22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25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10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68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54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564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55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F0992-BDF5-4102-8D27-497CB4D9D6B8}" type="datetimeFigureOut">
              <a:rPr lang="es-ES" smtClean="0"/>
              <a:t>19/01/2015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BFAC6-CAD1-48FE-A57E-BD1C0056E54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14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8.wmf"/><Relationship Id="rId5" Type="http://schemas.openxmlformats.org/officeDocument/2006/relationships/image" Target="../media/image61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60.png"/><Relationship Id="rId9" Type="http://schemas.openxmlformats.org/officeDocument/2006/relationships/image" Target="../media/image5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5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67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emf"/><Relationship Id="rId11" Type="http://schemas.openxmlformats.org/officeDocument/2006/relationships/image" Target="../media/image69.pn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66.emf"/><Relationship Id="rId10" Type="http://schemas.openxmlformats.org/officeDocument/2006/relationships/image" Target="../media/image64.e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emf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6.e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04.pn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10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9" Type="http://schemas.openxmlformats.org/officeDocument/2006/relationships/image" Target="../media/image147.png"/><Relationship Id="rId3" Type="http://schemas.openxmlformats.org/officeDocument/2006/relationships/image" Target="../media/image106.png"/><Relationship Id="rId21" Type="http://schemas.openxmlformats.org/officeDocument/2006/relationships/image" Target="../media/image129.png"/><Relationship Id="rId34" Type="http://schemas.openxmlformats.org/officeDocument/2006/relationships/image" Target="../media/image142.png"/><Relationship Id="rId42" Type="http://schemas.openxmlformats.org/officeDocument/2006/relationships/image" Target="../media/image150.png"/><Relationship Id="rId47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38" Type="http://schemas.openxmlformats.org/officeDocument/2006/relationships/image" Target="../media/image146.png"/><Relationship Id="rId46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41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40" Type="http://schemas.openxmlformats.org/officeDocument/2006/relationships/image" Target="../media/image148.png"/><Relationship Id="rId45" Type="http://schemas.openxmlformats.org/officeDocument/2006/relationships/image" Target="../media/image10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4" Type="http://schemas.openxmlformats.org/officeDocument/2006/relationships/image" Target="../media/image10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43.png"/><Relationship Id="rId43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1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09.png"/><Relationship Id="rId5" Type="http://schemas.openxmlformats.org/officeDocument/2006/relationships/image" Target="../media/image153.png"/><Relationship Id="rId10" Type="http://schemas.openxmlformats.org/officeDocument/2006/relationships/image" Target="../media/image108.png"/><Relationship Id="rId4" Type="http://schemas.openxmlformats.org/officeDocument/2006/relationships/image" Target="../media/image152.png"/><Relationship Id="rId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9" Type="http://schemas.openxmlformats.org/officeDocument/2006/relationships/image" Target="../media/image194.png"/><Relationship Id="rId21" Type="http://schemas.openxmlformats.org/officeDocument/2006/relationships/image" Target="../media/image177.png"/><Relationship Id="rId34" Type="http://schemas.openxmlformats.org/officeDocument/2006/relationships/image" Target="../media/image190.png"/><Relationship Id="rId42" Type="http://schemas.openxmlformats.org/officeDocument/2006/relationships/image" Target="../media/image197.png"/><Relationship Id="rId47" Type="http://schemas.openxmlformats.org/officeDocument/2006/relationships/image" Target="../media/image202.png"/><Relationship Id="rId50" Type="http://schemas.openxmlformats.org/officeDocument/2006/relationships/image" Target="../media/image205.png"/><Relationship Id="rId55" Type="http://schemas.openxmlformats.org/officeDocument/2006/relationships/image" Target="../media/image210.png"/><Relationship Id="rId63" Type="http://schemas.openxmlformats.org/officeDocument/2006/relationships/image" Target="../media/image108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41" Type="http://schemas.openxmlformats.org/officeDocument/2006/relationships/image" Target="../media/image196.png"/><Relationship Id="rId54" Type="http://schemas.openxmlformats.org/officeDocument/2006/relationships/image" Target="../media/image209.png"/><Relationship Id="rId6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37" Type="http://schemas.openxmlformats.org/officeDocument/2006/relationships/image" Target="../media/image192.png"/><Relationship Id="rId40" Type="http://schemas.openxmlformats.org/officeDocument/2006/relationships/image" Target="../media/image195.png"/><Relationship Id="rId45" Type="http://schemas.openxmlformats.org/officeDocument/2006/relationships/image" Target="../media/image200.png"/><Relationship Id="rId53" Type="http://schemas.openxmlformats.org/officeDocument/2006/relationships/image" Target="../media/image208.png"/><Relationship Id="rId58" Type="http://schemas.openxmlformats.org/officeDocument/2006/relationships/image" Target="../media/image213.png"/><Relationship Id="rId66" Type="http://schemas.openxmlformats.org/officeDocument/2006/relationships/image" Target="../media/image111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36" Type="http://schemas.openxmlformats.org/officeDocument/2006/relationships/image" Target="../media/image191.png"/><Relationship Id="rId49" Type="http://schemas.openxmlformats.org/officeDocument/2006/relationships/image" Target="../media/image204.png"/><Relationship Id="rId57" Type="http://schemas.openxmlformats.org/officeDocument/2006/relationships/image" Target="../media/image212.png"/><Relationship Id="rId61" Type="http://schemas.openxmlformats.org/officeDocument/2006/relationships/image" Target="../media/image216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31" Type="http://schemas.openxmlformats.org/officeDocument/2006/relationships/image" Target="../media/image187.png"/><Relationship Id="rId44" Type="http://schemas.openxmlformats.org/officeDocument/2006/relationships/image" Target="../media/image199.png"/><Relationship Id="rId52" Type="http://schemas.openxmlformats.org/officeDocument/2006/relationships/image" Target="../media/image207.png"/><Relationship Id="rId60" Type="http://schemas.openxmlformats.org/officeDocument/2006/relationships/image" Target="../media/image215.png"/><Relationship Id="rId65" Type="http://schemas.openxmlformats.org/officeDocument/2006/relationships/image" Target="../media/image110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Relationship Id="rId35" Type="http://schemas.openxmlformats.org/officeDocument/2006/relationships/image" Target="../media/image157.png"/><Relationship Id="rId43" Type="http://schemas.openxmlformats.org/officeDocument/2006/relationships/image" Target="../media/image198.png"/><Relationship Id="rId48" Type="http://schemas.openxmlformats.org/officeDocument/2006/relationships/image" Target="../media/image203.png"/><Relationship Id="rId56" Type="http://schemas.openxmlformats.org/officeDocument/2006/relationships/image" Target="../media/image211.png"/><Relationship Id="rId64" Type="http://schemas.openxmlformats.org/officeDocument/2006/relationships/image" Target="../media/image109.png"/><Relationship Id="rId8" Type="http://schemas.openxmlformats.org/officeDocument/2006/relationships/image" Target="../media/image164.png"/><Relationship Id="rId51" Type="http://schemas.openxmlformats.org/officeDocument/2006/relationships/image" Target="../media/image206.png"/><Relationship Id="rId3" Type="http://schemas.openxmlformats.org/officeDocument/2006/relationships/image" Target="../media/image159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89.png"/><Relationship Id="rId38" Type="http://schemas.openxmlformats.org/officeDocument/2006/relationships/image" Target="../media/image193.png"/><Relationship Id="rId46" Type="http://schemas.openxmlformats.org/officeDocument/2006/relationships/image" Target="../media/image201.png"/><Relationship Id="rId59" Type="http://schemas.openxmlformats.org/officeDocument/2006/relationships/image" Target="../media/image2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3.png"/><Relationship Id="rId7" Type="http://schemas.openxmlformats.org/officeDocument/2006/relationships/image" Target="../media/image240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5.png"/><Relationship Id="rId10" Type="http://schemas.openxmlformats.org/officeDocument/2006/relationships/image" Target="../media/image243.png"/><Relationship Id="rId4" Type="http://schemas.openxmlformats.org/officeDocument/2006/relationships/image" Target="../media/image234.png"/><Relationship Id="rId9" Type="http://schemas.openxmlformats.org/officeDocument/2006/relationships/image" Target="../media/image2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0" Type="http://schemas.openxmlformats.org/officeDocument/2006/relationships/image" Target="../media/image252.jpeg"/><Relationship Id="rId4" Type="http://schemas.openxmlformats.org/officeDocument/2006/relationships/image" Target="../media/image246.png"/><Relationship Id="rId9" Type="http://schemas.openxmlformats.org/officeDocument/2006/relationships/image" Target="../media/image2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259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png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258.png"/><Relationship Id="rId10" Type="http://schemas.openxmlformats.org/officeDocument/2006/relationships/image" Target="../media/image58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2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3.png"/><Relationship Id="rId21" Type="http://schemas.openxmlformats.org/officeDocument/2006/relationships/image" Target="../media/image281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6.png"/><Relationship Id="rId20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23" Type="http://schemas.openxmlformats.org/officeDocument/2006/relationships/image" Target="../media/image283.png"/><Relationship Id="rId10" Type="http://schemas.openxmlformats.org/officeDocument/2006/relationships/image" Target="../media/image270.png"/><Relationship Id="rId19" Type="http://schemas.openxmlformats.org/officeDocument/2006/relationships/image" Target="../media/image279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Relationship Id="rId22" Type="http://schemas.openxmlformats.org/officeDocument/2006/relationships/image" Target="../media/image2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12" Type="http://schemas.openxmlformats.org/officeDocument/2006/relationships/image" Target="../media/image303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11" Type="http://schemas.openxmlformats.org/officeDocument/2006/relationships/image" Target="../media/image302.png"/><Relationship Id="rId5" Type="http://schemas.openxmlformats.org/officeDocument/2006/relationships/image" Target="../media/image296.png"/><Relationship Id="rId10" Type="http://schemas.openxmlformats.org/officeDocument/2006/relationships/image" Target="../media/image301.png"/><Relationship Id="rId4" Type="http://schemas.openxmlformats.org/officeDocument/2006/relationships/image" Target="../media/image295.png"/><Relationship Id="rId9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13" Type="http://schemas.openxmlformats.org/officeDocument/2006/relationships/image" Target="../media/image318.png"/><Relationship Id="rId3" Type="http://schemas.openxmlformats.org/officeDocument/2006/relationships/image" Target="../media/image308.png"/><Relationship Id="rId7" Type="http://schemas.openxmlformats.org/officeDocument/2006/relationships/image" Target="../media/image312.png"/><Relationship Id="rId12" Type="http://schemas.openxmlformats.org/officeDocument/2006/relationships/image" Target="../media/image317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11" Type="http://schemas.openxmlformats.org/officeDocument/2006/relationships/image" Target="../media/image316.png"/><Relationship Id="rId5" Type="http://schemas.openxmlformats.org/officeDocument/2006/relationships/image" Target="../media/image310.png"/><Relationship Id="rId10" Type="http://schemas.openxmlformats.org/officeDocument/2006/relationships/image" Target="../media/image315.png"/><Relationship Id="rId4" Type="http://schemas.openxmlformats.org/officeDocument/2006/relationships/image" Target="../media/image309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7.png"/><Relationship Id="rId4" Type="http://schemas.openxmlformats.org/officeDocument/2006/relationships/image" Target="../media/image3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7.gi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66.png"/><Relationship Id="rId5" Type="http://schemas.openxmlformats.org/officeDocument/2006/relationships/image" Target="../media/image360.png"/><Relationship Id="rId10" Type="http://schemas.openxmlformats.org/officeDocument/2006/relationships/image" Target="../media/image365.png"/><Relationship Id="rId4" Type="http://schemas.openxmlformats.org/officeDocument/2006/relationships/image" Target="../media/image359.png"/><Relationship Id="rId9" Type="http://schemas.openxmlformats.org/officeDocument/2006/relationships/image" Target="../media/image3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find/quant-ph/1/au:+Muller_A/0/1/0/all/0/1" TargetMode="External"/><Relationship Id="rId3" Type="http://schemas.openxmlformats.org/officeDocument/2006/relationships/hyperlink" Target="http://arxiv.org/find/quant-ph/1/au:+Peiris_M/0/1/0/all/0/1" TargetMode="External"/><Relationship Id="rId7" Type="http://schemas.openxmlformats.org/officeDocument/2006/relationships/hyperlink" Target="http://arxiv.org/find/quant-ph/1/au:+Niu_Z/0/1/0/all/0/1" TargetMode="Externa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find/quant-ph/1/au:+Yu_Y/0/1/0/all/0/1" TargetMode="External"/><Relationship Id="rId5" Type="http://schemas.openxmlformats.org/officeDocument/2006/relationships/hyperlink" Target="http://arxiv.org/find/quant-ph/1/au:+Konthasinghe_K/0/1/0/all/0/1" TargetMode="External"/><Relationship Id="rId4" Type="http://schemas.openxmlformats.org/officeDocument/2006/relationships/hyperlink" Target="http://arxiv.org/find/quant-ph/1/au:+Petrak_B/0/1/0/all/0/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1/17/Canopu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241" y="0"/>
            <a:ext cx="10462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524" y="2782553"/>
            <a:ext cx="80961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Fabrice P.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Laussy</a:t>
            </a:r>
            <a:endParaRPr lang="fr-FR" sz="40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     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Universidad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Autónoma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de Madrid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</a:rPr>
              <a:t>&amp;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Russian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Quantum Center</a:t>
            </a:r>
          </a:p>
          <a:p>
            <a:pPr algn="ctr"/>
            <a:r>
              <a:rPr lang="fr-FR" sz="2800" i="1" dirty="0" smtClean="0">
                <a:solidFill>
                  <a:schemeClr val="bg1"/>
                </a:solidFill>
                <a:latin typeface="+mj-lt"/>
              </a:rPr>
              <a:t>  http://laussy.org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324" y="4728799"/>
            <a:ext cx="783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+mj-lt"/>
              </a:rPr>
              <a:t>E. del Valle, C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. Sánchez Muñoz, A. González 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Tudela,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  <a:latin typeface="+mj-lt"/>
              </a:rPr>
              <a:t>S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</a:rPr>
              <a:t>Lichtmannecker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, K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. Müller, 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s-ES" sz="2400" dirty="0" err="1">
                <a:solidFill>
                  <a:schemeClr val="bg1"/>
                </a:solidFill>
                <a:latin typeface="+mj-lt"/>
              </a:rPr>
              <a:t>Kaniber</a:t>
            </a:r>
            <a:r>
              <a:rPr lang="es-ES" sz="2400" dirty="0">
                <a:solidFill>
                  <a:schemeClr val="bg1"/>
                </a:solidFill>
                <a:latin typeface="+mj-lt"/>
              </a:rPr>
              <a:t>, C. Tejedor, J.J. 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Finley,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  <a:latin typeface="+mj-lt"/>
              </a:rPr>
              <a:t>B. Silva, M. de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</a:rPr>
              <a:t>Giorgi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, L.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</a:rPr>
              <a:t>Dominici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, D.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</a:rPr>
              <a:t>Balarini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, D. </a:t>
            </a:r>
            <a:r>
              <a:rPr lang="es-ES" sz="2400" dirty="0" err="1" smtClean="0">
                <a:solidFill>
                  <a:schemeClr val="bg1"/>
                </a:solidFill>
                <a:latin typeface="+mj-lt"/>
              </a:rPr>
              <a:t>Sanvitto</a:t>
            </a:r>
            <a:r>
              <a:rPr lang="es-E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s-E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343" y="289679"/>
            <a:ext cx="856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What</a:t>
            </a:r>
            <a:r>
              <a:rPr lang="fr-FR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happens</a:t>
            </a:r>
            <a:r>
              <a:rPr lang="fr-FR" sz="4400" dirty="0" smtClean="0">
                <a:solidFill>
                  <a:schemeClr val="bg1"/>
                </a:solidFill>
                <a:latin typeface="+mj-lt"/>
              </a:rPr>
              <a:t> to photon </a:t>
            </a:r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correlations</a:t>
            </a:r>
            <a:endParaRPr lang="fr-FR" sz="4400" dirty="0">
              <a:solidFill>
                <a:schemeClr val="bg1"/>
              </a:solidFill>
              <a:latin typeface="+mj-lt"/>
            </a:endParaRPr>
          </a:p>
          <a:p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when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you</a:t>
            </a:r>
            <a:r>
              <a:rPr lang="fr-FR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keep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the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frequency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information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Immagine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5885" y="5992016"/>
            <a:ext cx="837750" cy="85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744" y="6002945"/>
            <a:ext cx="1709500" cy="84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https://encrypted-tbn2.google.com/images?q=tbn:ANd9GcSOWCTmcw6YQC9wFNxKRwzEhDuCzSNu0kCP0C7MOyxJCuwp5bbPz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611" y="5991878"/>
            <a:ext cx="906335" cy="9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AvH_Logo_n7_Word_rg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58" y="5991878"/>
            <a:ext cx="1499328" cy="8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s://pbs.twimg.com/profile_images/378800000617098850/c0c8499931252813c41060ea4d290ee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76" y="5992016"/>
            <a:ext cx="855904" cy="8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484" y="4295223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err="1" smtClean="0">
                <a:solidFill>
                  <a:schemeClr val="bg1"/>
                </a:solidFill>
                <a:latin typeface="+mj-lt"/>
              </a:rPr>
              <a:t>with</a:t>
            </a:r>
            <a:r>
              <a:rPr lang="fr-FR" sz="2800" i="1" dirty="0" smtClean="0">
                <a:solidFill>
                  <a:schemeClr val="bg1"/>
                </a:solidFill>
                <a:latin typeface="+mj-lt"/>
              </a:rPr>
              <a:t>:</a:t>
            </a:r>
            <a:endParaRPr lang="es-ES" sz="28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56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7"/>
          <p:cNvSpPr txBox="1">
            <a:spLocks noChangeArrowheads="1"/>
          </p:cNvSpPr>
          <p:nvPr/>
        </p:nvSpPr>
        <p:spPr bwMode="auto">
          <a:xfrm>
            <a:off x="636931" y="4809020"/>
            <a:ext cx="84255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We solve the full system in the weak coupling limit with the sensors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  <a:sym typeface="Wingdings"/>
              </a:rPr>
              <a:t> the system dynamics is unperturbed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itchFamily="1" charset="0"/>
              <a:cs typeface="Bookman Old Style"/>
            </a:endParaRPr>
          </a:p>
          <a:p>
            <a:pPr marL="228600" indent="-228600">
              <a:buAutoNum type="arabicPeriod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We apply the quantum regression theorem only once &amp; no integrals to make!</a:t>
            </a:r>
          </a:p>
          <a:p>
            <a:pPr marL="228600" indent="-228600">
              <a:buAutoNum type="arabicPeriod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For  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Symbol" charset="2"/>
              </a:rPr>
              <a:t>t = 0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 we only need to look at one-time correlations</a:t>
            </a:r>
          </a:p>
          <a:p>
            <a:pPr marL="228600" indent="-228600">
              <a:buAutoNum type="arabicPeriod"/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We recover </a:t>
            </a:r>
            <a:r>
              <a:rPr lang="en-GB" sz="20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exactly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the integral result</a:t>
            </a:r>
            <a:endParaRPr lang="es-ES" sz="2000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itchFamily="1" charset="0"/>
              <a:cs typeface="Bookman Old Style"/>
            </a:endParaRPr>
          </a:p>
        </p:txBody>
      </p:sp>
      <p:sp>
        <p:nvSpPr>
          <p:cNvPr id="7" name="TextBox 137"/>
          <p:cNvSpPr txBox="1">
            <a:spLocks noChangeArrowheads="1"/>
          </p:cNvSpPr>
          <p:nvPr/>
        </p:nvSpPr>
        <p:spPr bwMode="auto">
          <a:xfrm>
            <a:off x="3783136" y="6420311"/>
            <a:ext cx="5884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The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technique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is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 simple, </a:t>
            </a:r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exact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, general and </a:t>
            </a:r>
            <a:r>
              <a:rPr lang="es-E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scalable</a:t>
            </a:r>
            <a:r>
              <a:rPr lang="es-E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.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  <a:ea typeface="Times New Roman" pitchFamily="1" charset="0"/>
              <a:cs typeface="Bookman Old Style"/>
            </a:endParaRPr>
          </a:p>
        </p:txBody>
      </p:sp>
      <p:sp>
        <p:nvSpPr>
          <p:cNvPr id="8" name="TextBox 137"/>
          <p:cNvSpPr txBox="1">
            <a:spLocks noChangeArrowheads="1"/>
          </p:cNvSpPr>
          <p:nvPr/>
        </p:nvSpPr>
        <p:spPr bwMode="auto">
          <a:xfrm>
            <a:off x="297666" y="4335549"/>
            <a:ext cx="8067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" charset="0"/>
                <a:cs typeface="Bookman Old Style"/>
              </a:rPr>
              <a:t>Via including filter/detectors (= “sensors”) in the dynamics: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itchFamily="1" charset="0"/>
              <a:cs typeface="Bookman Old Style"/>
            </a:endParaRP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956962"/>
              </p:ext>
            </p:extLst>
          </p:nvPr>
        </p:nvGraphicFramePr>
        <p:xfrm>
          <a:off x="5000625" y="3646488"/>
          <a:ext cx="18684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4" imgW="1143000" imgH="228600" progId="Equation.3">
                  <p:embed/>
                </p:oleObj>
              </mc:Choice>
              <mc:Fallback>
                <p:oleObj name="Equation" r:id="rId4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6488"/>
                        <a:ext cx="1868488" cy="374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24827"/>
              </p:ext>
            </p:extLst>
          </p:nvPr>
        </p:nvGraphicFramePr>
        <p:xfrm>
          <a:off x="6932613" y="3495675"/>
          <a:ext cx="1727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6" imgW="1257120" imgH="533160" progId="Equation.3">
                  <p:embed/>
                </p:oleObj>
              </mc:Choice>
              <mc:Fallback>
                <p:oleObj name="Equation" r:id="rId6" imgW="12571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3495675"/>
                        <a:ext cx="1727200" cy="738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7 Rectángulo"/>
          <p:cNvSpPr/>
          <p:nvPr/>
        </p:nvSpPr>
        <p:spPr>
          <a:xfrm>
            <a:off x="4101221" y="1482109"/>
            <a:ext cx="486171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Theory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of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frequency-filtered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and time-resolved N-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photon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correlations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E. del Valle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et al.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 </a:t>
            </a:r>
          </a:p>
          <a:p>
            <a:pPr algn="r">
              <a:spcBef>
                <a:spcPct val="20000"/>
              </a:spcBef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Phys. Rev. Lett.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109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 183601 (2012)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</p:txBody>
      </p:sp>
      <p:pic>
        <p:nvPicPr>
          <p:cNvPr id="12" name="Picture 11" descr="sensor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99" y="1482109"/>
            <a:ext cx="2779399" cy="2469716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96088" y="600463"/>
            <a:ext cx="8311896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i="1" dirty="0" smtClean="0"/>
              <a:t>Our </a:t>
            </a:r>
            <a:r>
              <a:rPr lang="fr-FR" sz="4400" i="1" dirty="0" err="1" smtClean="0"/>
              <a:t>theory</a:t>
            </a:r>
            <a:r>
              <a:rPr lang="fr-FR" sz="4400" i="1" dirty="0" smtClean="0"/>
              <a:t> of </a:t>
            </a:r>
            <a:r>
              <a:rPr lang="fr-FR" sz="4400" i="1" dirty="0" err="1" smtClean="0"/>
              <a:t>frequency</a:t>
            </a:r>
            <a:r>
              <a:rPr lang="fr-FR" sz="4400" i="1" dirty="0" smtClean="0"/>
              <a:t>- and</a:t>
            </a:r>
          </a:p>
          <a:p>
            <a:r>
              <a:rPr lang="fr-FR" sz="4400" i="1" dirty="0" smtClean="0"/>
              <a:t> time- </a:t>
            </a:r>
            <a:r>
              <a:rPr lang="fr-FR" sz="4400" i="1" dirty="0" err="1" smtClean="0"/>
              <a:t>two</a:t>
            </a:r>
            <a:r>
              <a:rPr lang="fr-FR" sz="4400" i="1" dirty="0" smtClean="0"/>
              <a:t>-photon </a:t>
            </a:r>
            <a:r>
              <a:rPr lang="fr-FR" sz="4400" i="1" dirty="0" err="1" smtClean="0"/>
              <a:t>correlations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749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82755" y="1586985"/>
            <a:ext cx="4887000" cy="3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4" descr="C:\Users\avv\Pictures\nienhuis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185">
            <a:off x="184151" y="4015747"/>
            <a:ext cx="200804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5" descr="C:\Users\avv\Pictures\nienhuis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3" y="5397995"/>
            <a:ext cx="4153003" cy="11058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Singapour\material\2PS\people\nienhu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2" y="487962"/>
            <a:ext cx="940316" cy="9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74068" y="874870"/>
            <a:ext cx="486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+mj-lt"/>
              </a:rPr>
              <a:t>G</a:t>
            </a:r>
            <a:r>
              <a:rPr lang="es-ES" dirty="0">
                <a:latin typeface="+mj-lt"/>
              </a:rPr>
              <a:t>. </a:t>
            </a:r>
            <a:r>
              <a:rPr lang="es-ES" dirty="0" err="1" smtClean="0">
                <a:latin typeface="+mj-lt"/>
              </a:rPr>
              <a:t>Nienhuis</a:t>
            </a:r>
            <a:r>
              <a:rPr lang="es-ES" dirty="0" smtClean="0">
                <a:latin typeface="+mj-lt"/>
              </a:rPr>
              <a:t>, </a:t>
            </a:r>
            <a:r>
              <a:rPr lang="es-ES" i="1" dirty="0" err="1" smtClean="0">
                <a:latin typeface="+mj-lt"/>
              </a:rPr>
              <a:t>Spectral</a:t>
            </a:r>
            <a:r>
              <a:rPr lang="es-ES" i="1" dirty="0" smtClean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correlations</a:t>
            </a:r>
            <a:r>
              <a:rPr lang="es-ES" i="1" dirty="0">
                <a:latin typeface="+mj-lt"/>
              </a:rPr>
              <a:t> in </a:t>
            </a:r>
            <a:r>
              <a:rPr lang="es-ES" i="1" dirty="0" err="1">
                <a:latin typeface="+mj-lt"/>
              </a:rPr>
              <a:t>resonance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 smtClean="0">
                <a:latin typeface="+mj-lt"/>
              </a:rPr>
              <a:t>fluorescence</a:t>
            </a:r>
            <a:r>
              <a:rPr lang="es-ES" dirty="0" smtClean="0">
                <a:latin typeface="+mj-lt"/>
              </a:rPr>
              <a:t>,</a:t>
            </a:r>
          </a:p>
          <a:p>
            <a:r>
              <a:rPr lang="fr-FR" dirty="0" smtClean="0">
                <a:latin typeface="+mj-lt"/>
              </a:rPr>
              <a:t>Phys. </a:t>
            </a:r>
            <a:r>
              <a:rPr lang="fr-FR" dirty="0" err="1" smtClean="0">
                <a:latin typeface="+mj-lt"/>
              </a:rPr>
              <a:t>Rev</a:t>
            </a:r>
            <a:r>
              <a:rPr lang="fr-FR" dirty="0" smtClean="0">
                <a:latin typeface="+mj-lt"/>
              </a:rPr>
              <a:t>. A, </a:t>
            </a:r>
            <a:r>
              <a:rPr lang="fr-FR" b="1" dirty="0" smtClean="0">
                <a:latin typeface="+mj-lt"/>
              </a:rPr>
              <a:t>47</a:t>
            </a:r>
            <a:r>
              <a:rPr lang="fr-FR" dirty="0" smtClean="0">
                <a:latin typeface="+mj-lt"/>
              </a:rPr>
              <a:t>, 510 (1993).</a:t>
            </a:r>
            <a:endParaRPr lang="es-ES" dirty="0"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16893" y="1198035"/>
            <a:ext cx="169710" cy="61443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83475" y="1586985"/>
            <a:ext cx="4887000" cy="3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H:\ICPS-Austin\material2\prl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128">
            <a:off x="7352817" y="4303389"/>
            <a:ext cx="1588738" cy="20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ICPS-Austin\material2\prl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03" y="4633055"/>
            <a:ext cx="1588738" cy="20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ICPS-Austin\material2\prl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91" y="5700865"/>
            <a:ext cx="2994531" cy="7598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25850" y="-29155"/>
            <a:ext cx="5418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E. </a:t>
            </a:r>
            <a:r>
              <a:rPr lang="fr-FR" dirty="0" err="1" smtClean="0">
                <a:latin typeface="Garamond" panose="02020404030301010803" pitchFamily="18" charset="0"/>
              </a:rPr>
              <a:t>del</a:t>
            </a:r>
            <a:r>
              <a:rPr lang="fr-FR" dirty="0" smtClean="0">
                <a:latin typeface="Garamond" panose="02020404030301010803" pitchFamily="18" charset="0"/>
              </a:rPr>
              <a:t> Valle </a:t>
            </a:r>
            <a:r>
              <a:rPr lang="fr-FR" i="1" dirty="0" smtClean="0">
                <a:latin typeface="Garamond" panose="02020404030301010803" pitchFamily="18" charset="0"/>
              </a:rPr>
              <a:t>et al</a:t>
            </a:r>
            <a:r>
              <a:rPr lang="fr-FR" i="1" dirty="0" smtClean="0">
                <a:latin typeface="Garamond" panose="02020404030301010803" pitchFamily="18" charset="0"/>
              </a:rPr>
              <a:t>.</a:t>
            </a:r>
          </a:p>
          <a:p>
            <a:r>
              <a:rPr lang="en-US" i="1" dirty="0">
                <a:latin typeface="Garamond" panose="02020404030301010803" pitchFamily="18" charset="0"/>
              </a:rPr>
              <a:t>Theory of frequency-filtered and time-resolved N-photon </a:t>
            </a:r>
            <a:r>
              <a:rPr lang="en-US" i="1" dirty="0" smtClean="0">
                <a:latin typeface="Garamond" panose="02020404030301010803" pitchFamily="18" charset="0"/>
              </a:rPr>
              <a:t>correlations</a:t>
            </a:r>
          </a:p>
          <a:p>
            <a:r>
              <a:rPr lang="es-ES" dirty="0" err="1" smtClean="0">
                <a:latin typeface="Garamond" panose="02020404030301010803" pitchFamily="18" charset="0"/>
              </a:rPr>
              <a:t>Phys</a:t>
            </a:r>
            <a:r>
              <a:rPr lang="es-ES" dirty="0" smtClean="0">
                <a:latin typeface="Garamond" panose="02020404030301010803" pitchFamily="18" charset="0"/>
              </a:rPr>
              <a:t>. Rev. </a:t>
            </a:r>
            <a:r>
              <a:rPr lang="es-ES" dirty="0" err="1" smtClean="0">
                <a:latin typeface="Garamond" panose="02020404030301010803" pitchFamily="18" charset="0"/>
              </a:rPr>
              <a:t>Lett</a:t>
            </a:r>
            <a:r>
              <a:rPr lang="es-ES" dirty="0" smtClean="0">
                <a:latin typeface="Garamond" panose="02020404030301010803" pitchFamily="18" charset="0"/>
              </a:rPr>
              <a:t>. </a:t>
            </a:r>
            <a:r>
              <a:rPr lang="es-ES" b="1" dirty="0" smtClean="0">
                <a:latin typeface="Garamond" panose="02020404030301010803" pitchFamily="18" charset="0"/>
              </a:rPr>
              <a:t>109</a:t>
            </a:r>
            <a:r>
              <a:rPr lang="es-ES" dirty="0" smtClean="0">
                <a:latin typeface="Garamond" panose="02020404030301010803" pitchFamily="18" charset="0"/>
              </a:rPr>
              <a:t>:18, 183601 (2012)</a:t>
            </a:r>
            <a:endParaRPr lang="es-ES" dirty="0">
              <a:latin typeface="Garamond" panose="02020404030301010803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94665" y="885245"/>
            <a:ext cx="130628" cy="86191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4" descr="C:\Users\avv\Pictures\nienhuis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185">
            <a:off x="184151" y="4015747"/>
            <a:ext cx="200804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5" descr="C:\Users\avv\Pictures\nienhuis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3" y="5397995"/>
            <a:ext cx="4153003" cy="11058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Singapour\material\2PS\people\nienhui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2" y="487962"/>
            <a:ext cx="940316" cy="9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74068" y="874870"/>
            <a:ext cx="486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+mj-lt"/>
              </a:rPr>
              <a:t>G</a:t>
            </a:r>
            <a:r>
              <a:rPr lang="es-ES" dirty="0">
                <a:latin typeface="+mj-lt"/>
              </a:rPr>
              <a:t>. </a:t>
            </a:r>
            <a:r>
              <a:rPr lang="es-ES" dirty="0" err="1" smtClean="0">
                <a:latin typeface="+mj-lt"/>
              </a:rPr>
              <a:t>Nienhuis</a:t>
            </a:r>
            <a:r>
              <a:rPr lang="es-ES" dirty="0" smtClean="0">
                <a:latin typeface="+mj-lt"/>
              </a:rPr>
              <a:t>, </a:t>
            </a:r>
            <a:r>
              <a:rPr lang="es-ES" i="1" dirty="0" err="1" smtClean="0">
                <a:latin typeface="+mj-lt"/>
              </a:rPr>
              <a:t>Spectral</a:t>
            </a:r>
            <a:r>
              <a:rPr lang="es-ES" i="1" dirty="0" smtClean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correlations</a:t>
            </a:r>
            <a:r>
              <a:rPr lang="es-ES" i="1" dirty="0">
                <a:latin typeface="+mj-lt"/>
              </a:rPr>
              <a:t> in </a:t>
            </a:r>
            <a:r>
              <a:rPr lang="es-ES" i="1" dirty="0" err="1">
                <a:latin typeface="+mj-lt"/>
              </a:rPr>
              <a:t>resonance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 smtClean="0">
                <a:latin typeface="+mj-lt"/>
              </a:rPr>
              <a:t>fluorescence</a:t>
            </a:r>
            <a:r>
              <a:rPr lang="es-ES" dirty="0" smtClean="0">
                <a:latin typeface="+mj-lt"/>
              </a:rPr>
              <a:t>,</a:t>
            </a:r>
          </a:p>
          <a:p>
            <a:r>
              <a:rPr lang="fr-FR" dirty="0" smtClean="0">
                <a:latin typeface="+mj-lt"/>
              </a:rPr>
              <a:t>Phys. </a:t>
            </a:r>
            <a:r>
              <a:rPr lang="fr-FR" dirty="0" err="1" smtClean="0">
                <a:latin typeface="+mj-lt"/>
              </a:rPr>
              <a:t>Rev</a:t>
            </a:r>
            <a:r>
              <a:rPr lang="fr-FR" dirty="0" smtClean="0">
                <a:latin typeface="+mj-lt"/>
              </a:rPr>
              <a:t>. A, </a:t>
            </a:r>
            <a:r>
              <a:rPr lang="fr-FR" b="1" dirty="0" smtClean="0">
                <a:latin typeface="+mj-lt"/>
              </a:rPr>
              <a:t>47</a:t>
            </a:r>
            <a:r>
              <a:rPr lang="fr-FR" dirty="0" smtClean="0">
                <a:latin typeface="+mj-lt"/>
              </a:rPr>
              <a:t>, 510 (1993).</a:t>
            </a:r>
            <a:endParaRPr lang="es-ES" dirty="0"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6893" y="1198035"/>
            <a:ext cx="169710" cy="61443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5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06580" y="476672"/>
            <a:ext cx="5199120" cy="58032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H:\ICPS-Austin\material\mt-scheme\schem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6697774" cy="4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ICPS-Austin\material\mt-scheme\schem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6697774" cy="4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ICPS-Austin\material\mt-scheme\schem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6697774" cy="4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ICPS-Austin\material\mt-scheme\schem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6697774" cy="4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ICPS-Austin\material\mt-scheme\scheme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16832"/>
            <a:ext cx="6697774" cy="4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 Rectángulo"/>
          <p:cNvSpPr/>
          <p:nvPr/>
        </p:nvSpPr>
        <p:spPr>
          <a:xfrm>
            <a:off x="4226450" y="1070127"/>
            <a:ext cx="472940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1400" i="1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Two-photon</a:t>
            </a:r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400" i="1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spectra</a:t>
            </a:r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 of quantum </a:t>
            </a:r>
            <a:r>
              <a:rPr lang="es-ES" sz="1400" i="1" dirty="0" err="1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emitters</a:t>
            </a:r>
            <a:endParaRPr lang="es-ES" sz="1400" i="1" dirty="0" smtClean="0">
              <a:solidFill>
                <a:schemeClr val="accent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28600" indent="-228600" algn="r">
              <a:spcBef>
                <a:spcPct val="20000"/>
              </a:spcBef>
              <a:buAutoNum type="alphaUcPeriod"/>
            </a:pP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Gonzalez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-Tudela </a:t>
            </a:r>
            <a:r>
              <a:rPr lang="es-ES" sz="1400" i="1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et al.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,</a:t>
            </a:r>
          </a:p>
          <a:p>
            <a:pPr algn="r">
              <a:spcBef>
                <a:spcPct val="20000"/>
              </a:spcBef>
            </a:pPr>
            <a:r>
              <a:rPr lang="pl-PL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New 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J. </a:t>
            </a:r>
            <a:r>
              <a:rPr lang="pl-PL" sz="1400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Phys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. </a:t>
            </a:r>
            <a:r>
              <a:rPr lang="pl-PL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15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, 033036 (2013</a:t>
            </a:r>
            <a:r>
              <a:rPr lang="pl-PL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  <a:endParaRPr lang="pl-PL" sz="1400" dirty="0">
              <a:solidFill>
                <a:schemeClr val="accent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2" name="Picture 1" descr="Screen Shot 2013-09-05 at 14.47.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0"/>
          <a:stretch/>
        </p:blipFill>
        <p:spPr>
          <a:xfrm>
            <a:off x="354438" y="2226534"/>
            <a:ext cx="4381244" cy="4387388"/>
          </a:xfrm>
          <a:prstGeom prst="rect">
            <a:avLst/>
          </a:prstGeom>
        </p:spPr>
      </p:pic>
      <p:pic>
        <p:nvPicPr>
          <p:cNvPr id="5" name="Picture 4" descr="Mollow-res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8" y="1742493"/>
            <a:ext cx="3564000" cy="810330"/>
          </a:xfrm>
          <a:prstGeom prst="rect">
            <a:avLst/>
          </a:prstGeom>
        </p:spPr>
      </p:pic>
      <p:pic>
        <p:nvPicPr>
          <p:cNvPr id="17" name="Picture 16" descr="Mollow-res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847" y="3939503"/>
            <a:ext cx="3564000" cy="81033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1769" y="2618664"/>
            <a:ext cx="3483114" cy="3488313"/>
            <a:chOff x="1161769" y="2618664"/>
            <a:chExt cx="3483114" cy="3488313"/>
          </a:xfrm>
        </p:grpSpPr>
        <p:sp>
          <p:nvSpPr>
            <p:cNvPr id="7" name="Rectangle 6"/>
            <p:cNvSpPr/>
            <p:nvPr/>
          </p:nvSpPr>
          <p:spPr>
            <a:xfrm>
              <a:off x="1161769" y="2618664"/>
              <a:ext cx="3483114" cy="3488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9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4691772"/>
                </p:ext>
              </p:extLst>
            </p:nvPr>
          </p:nvGraphicFramePr>
          <p:xfrm>
            <a:off x="2098675" y="3971925"/>
            <a:ext cx="1785938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6" name="Equation" r:id="rId6" imgW="1091880" imgH="228600" progId="Equation.3">
                    <p:embed/>
                  </p:oleObj>
                </mc:Choice>
                <mc:Fallback>
                  <p:oleObj name="Equation" r:id="rId6" imgW="1091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8675" y="3971925"/>
                          <a:ext cx="1785938" cy="3778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/>
          <p:nvPr/>
        </p:nvGrpSpPr>
        <p:grpSpPr>
          <a:xfrm>
            <a:off x="6606957" y="1934518"/>
            <a:ext cx="1311271" cy="1311274"/>
            <a:chOff x="6498024" y="1630627"/>
            <a:chExt cx="988097" cy="988099"/>
          </a:xfrm>
        </p:grpSpPr>
        <p:graphicFrame>
          <p:nvGraphicFramePr>
            <p:cNvPr id="3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9829369"/>
                </p:ext>
              </p:extLst>
            </p:nvPr>
          </p:nvGraphicFramePr>
          <p:xfrm>
            <a:off x="6858090" y="1630627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7" name="Equation" r:id="rId8" imgW="482400" imgH="228600" progId="Equation.3">
                    <p:embed/>
                  </p:oleObj>
                </mc:Choice>
                <mc:Fallback>
                  <p:oleObj name="Equation" r:id="rId8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0" y="1630627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6498024" y="2393323"/>
              <a:ext cx="218167" cy="2089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98024" y="2057189"/>
              <a:ext cx="218167" cy="208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98024" y="1721055"/>
              <a:ext cx="218167" cy="208920"/>
            </a:xfrm>
            <a:prstGeom prst="rect">
              <a:avLst/>
            </a:prstGeom>
            <a:solidFill>
              <a:srgbClr val="C10D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5521780"/>
                </p:ext>
              </p:extLst>
            </p:nvPr>
          </p:nvGraphicFramePr>
          <p:xfrm>
            <a:off x="6858092" y="1973949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8" name="Equation" r:id="rId10" imgW="482400" imgH="228600" progId="Equation.3">
                    <p:embed/>
                  </p:oleObj>
                </mc:Choice>
                <mc:Fallback>
                  <p:oleObj name="Equation" r:id="rId10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2" y="1973949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6459056"/>
                </p:ext>
              </p:extLst>
            </p:nvPr>
          </p:nvGraphicFramePr>
          <p:xfrm>
            <a:off x="6858090" y="2317272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9" name="Equation" r:id="rId12" imgW="482400" imgH="228600" progId="Equation.3">
                    <p:embed/>
                  </p:oleObj>
                </mc:Choice>
                <mc:Fallback>
                  <p:oleObj name="Equation" r:id="rId12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0" y="2317272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Box 25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Two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-photon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spectrum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of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resonance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fluorescence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51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137"/>
          <p:cNvSpPr txBox="1">
            <a:spLocks noChangeArrowheads="1"/>
          </p:cNvSpPr>
          <p:nvPr/>
        </p:nvSpPr>
        <p:spPr bwMode="auto">
          <a:xfrm>
            <a:off x="6903957" y="3464319"/>
            <a:ext cx="17239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+mj-lt"/>
                <a:ea typeface="Times New Roman" pitchFamily="1" charset="0"/>
                <a:cs typeface="Bookman Old Style"/>
              </a:rPr>
              <a:t>harmonic oscillator</a:t>
            </a:r>
            <a:endParaRPr lang="es-ES" sz="2400" dirty="0" smtClean="0">
              <a:solidFill>
                <a:srgbClr val="FF0000"/>
              </a:solidFill>
              <a:latin typeface="+mj-lt"/>
              <a:ea typeface="Times New Roman" pitchFamily="1" charset="0"/>
              <a:cs typeface="Symbol" charset="2"/>
            </a:endParaRPr>
          </a:p>
        </p:txBody>
      </p:sp>
      <p:sp>
        <p:nvSpPr>
          <p:cNvPr id="60" name="TextBox 137"/>
          <p:cNvSpPr txBox="1">
            <a:spLocks noChangeArrowheads="1"/>
          </p:cNvSpPr>
          <p:nvPr/>
        </p:nvSpPr>
        <p:spPr bwMode="auto">
          <a:xfrm>
            <a:off x="6929675" y="5156481"/>
            <a:ext cx="17239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3366FF"/>
                </a:solidFill>
                <a:latin typeface="+mj-lt"/>
                <a:ea typeface="Times New Roman" pitchFamily="1" charset="0"/>
                <a:cs typeface="Bookman Old Style"/>
              </a:rPr>
              <a:t>two-level system</a:t>
            </a:r>
            <a:endParaRPr lang="es-ES" sz="2400" dirty="0" smtClean="0">
              <a:solidFill>
                <a:srgbClr val="3366FF"/>
              </a:solidFill>
              <a:latin typeface="+mj-lt"/>
              <a:ea typeface="Times New Roman" pitchFamily="1" charset="0"/>
              <a:cs typeface="Symbol" charset="2"/>
            </a:endParaRPr>
          </a:p>
        </p:txBody>
      </p:sp>
      <p:pic>
        <p:nvPicPr>
          <p:cNvPr id="5" name="Picture 4" descr="spectrum-single-pea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"/>
          <a:stretch/>
        </p:blipFill>
        <p:spPr>
          <a:xfrm>
            <a:off x="517499" y="1072567"/>
            <a:ext cx="3313580" cy="2133508"/>
          </a:xfrm>
          <a:prstGeom prst="rect">
            <a:avLst/>
          </a:prstGeom>
        </p:spPr>
      </p:pic>
      <p:graphicFrame>
        <p:nvGraphicFramePr>
          <p:cNvPr id="6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854242"/>
              </p:ext>
            </p:extLst>
          </p:nvPr>
        </p:nvGraphicFramePr>
        <p:xfrm>
          <a:off x="2046685" y="3206075"/>
          <a:ext cx="233363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0"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85" y="3206075"/>
                        <a:ext cx="233363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590008" y="1072567"/>
            <a:ext cx="1613856" cy="2007188"/>
            <a:chOff x="1590008" y="945825"/>
            <a:chExt cx="1613856" cy="2007188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590008" y="945825"/>
              <a:ext cx="373608" cy="1994713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394577" y="958300"/>
              <a:ext cx="373608" cy="1994713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0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4412965"/>
                </p:ext>
              </p:extLst>
            </p:nvPr>
          </p:nvGraphicFramePr>
          <p:xfrm>
            <a:off x="2903826" y="1504283"/>
            <a:ext cx="3000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1" name="Equation" r:id="rId7" imgW="139700" imgH="152400" progId="Equation.3">
                    <p:embed/>
                  </p:oleObj>
                </mc:Choice>
                <mc:Fallback>
                  <p:oleObj name="Equation" r:id="rId7" imgW="1397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826" y="1504283"/>
                          <a:ext cx="300038" cy="325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1" name="Straight Arrow Connector 50"/>
            <p:cNvCxnSpPr/>
            <p:nvPr/>
          </p:nvCxnSpPr>
          <p:spPr bwMode="auto">
            <a:xfrm>
              <a:off x="2346005" y="1637239"/>
              <a:ext cx="459138" cy="0"/>
            </a:xfrm>
            <a:prstGeom prst="straightConnector1">
              <a:avLst/>
            </a:prstGeom>
            <a:noFill/>
            <a:ln w="25400" algn="ctr">
              <a:solidFill>
                <a:schemeClr val="accent2">
                  <a:lumMod val="75000"/>
                </a:schemeClr>
              </a:solidFill>
              <a:round/>
              <a:headEnd type="arrow"/>
              <a:tailEnd type="arrow"/>
            </a:ln>
          </p:spPr>
        </p:cxnSp>
      </p:grpSp>
      <p:graphicFrame>
        <p:nvGraphicFramePr>
          <p:cNvPr id="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338567"/>
              </p:ext>
            </p:extLst>
          </p:nvPr>
        </p:nvGraphicFramePr>
        <p:xfrm>
          <a:off x="2046685" y="2245887"/>
          <a:ext cx="28098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2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85" y="2245887"/>
                        <a:ext cx="280988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g2-single-pea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25" y="3381348"/>
            <a:ext cx="4371600" cy="2958116"/>
          </a:xfrm>
          <a:prstGeom prst="rect">
            <a:avLst/>
          </a:prstGeom>
        </p:spPr>
      </p:pic>
      <p:graphicFrame>
        <p:nvGraphicFramePr>
          <p:cNvPr id="3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57870"/>
              </p:ext>
            </p:extLst>
          </p:nvPr>
        </p:nvGraphicFramePr>
        <p:xfrm>
          <a:off x="2843923" y="945825"/>
          <a:ext cx="719882" cy="40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" name="Equation" r:id="rId12" imgW="406400" imgH="228600" progId="Equation.3">
                  <p:embed/>
                </p:oleObj>
              </mc:Choice>
              <mc:Fallback>
                <p:oleObj name="Equation" r:id="rId12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923" y="945825"/>
                        <a:ext cx="719882" cy="4091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733243"/>
              </p:ext>
            </p:extLst>
          </p:nvPr>
        </p:nvGraphicFramePr>
        <p:xfrm>
          <a:off x="853218" y="963155"/>
          <a:ext cx="697102" cy="40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" name="Equation" r:id="rId14" imgW="393700" imgH="228600" progId="Equation.3">
                  <p:embed/>
                </p:oleObj>
              </mc:Choice>
              <mc:Fallback>
                <p:oleObj name="Equation" r:id="rId14" imgW="39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18" y="963155"/>
                        <a:ext cx="697102" cy="409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131317"/>
              </p:ext>
            </p:extLst>
          </p:nvPr>
        </p:nvGraphicFramePr>
        <p:xfrm>
          <a:off x="4384650" y="6091628"/>
          <a:ext cx="7493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5" name="Equation" r:id="rId16" imgW="304800" imgH="203200" progId="Equation.3">
                  <p:embed/>
                </p:oleObj>
              </mc:Choice>
              <mc:Fallback>
                <p:oleObj name="Equation" r:id="rId16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50" y="6091628"/>
                        <a:ext cx="749300" cy="498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Arrow Connector 51"/>
          <p:cNvCxnSpPr/>
          <p:nvPr/>
        </p:nvCxnSpPr>
        <p:spPr bwMode="auto">
          <a:xfrm>
            <a:off x="1767518" y="2109739"/>
            <a:ext cx="82357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/>
            <a:tailEnd type="arrow"/>
          </a:ln>
        </p:spPr>
      </p:cxnSp>
      <p:sp>
        <p:nvSpPr>
          <p:cNvPr id="33" name="17 Rectángulo"/>
          <p:cNvSpPr/>
          <p:nvPr/>
        </p:nvSpPr>
        <p:spPr>
          <a:xfrm>
            <a:off x="4066352" y="1051323"/>
            <a:ext cx="480604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24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Two-photon</a:t>
            </a:r>
            <a:r>
              <a:rPr lang="es-ES" sz="2400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spectra</a:t>
            </a:r>
            <a:r>
              <a:rPr lang="es-ES" sz="2400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of quantum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emitters</a:t>
            </a:r>
            <a:endParaRPr lang="es-ES" sz="2400" i="1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A.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Gonzalez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-Tudela </a:t>
            </a:r>
            <a:r>
              <a:rPr lang="es-ES" sz="2400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et al.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,</a:t>
            </a:r>
            <a:endParaRPr lang="es-ES" sz="2400" i="1" dirty="0" smtClean="0">
              <a:solidFill>
                <a:schemeClr val="accent2">
                  <a:lumMod val="75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New J. 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Phys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.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15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, 033036 (2013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)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fr-FR" sz="2000" dirty="0" smtClean="0">
                <a:latin typeface="+mj-lt"/>
                <a:cs typeface="Bookman Old Style"/>
              </a:rPr>
              <a:t>(</a:t>
            </a:r>
            <a:r>
              <a:rPr lang="fr-FR" sz="2000" dirty="0" err="1" smtClean="0">
                <a:latin typeface="+mj-lt"/>
                <a:cs typeface="Bookman Old Style"/>
              </a:rPr>
              <a:t>video</a:t>
            </a:r>
            <a:r>
              <a:rPr lang="fr-FR" sz="2000" dirty="0" smtClean="0">
                <a:latin typeface="+mj-lt"/>
                <a:cs typeface="Bookman Old Style"/>
              </a:rPr>
              <a:t> abstract at http</a:t>
            </a:r>
            <a:r>
              <a:rPr lang="fr-FR" sz="2000" dirty="0">
                <a:latin typeface="+mj-lt"/>
                <a:cs typeface="Bookman Old Style"/>
              </a:rPr>
              <a:t>://goo.gl/409vw7)</a:t>
            </a:r>
            <a:endParaRPr lang="pl-PL" sz="2000" dirty="0">
              <a:latin typeface="+mj-lt"/>
              <a:cs typeface="Bookman Old Sty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Two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-photon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spectrum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of simple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emitters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pectrum-single-pea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"/>
          <a:stretch/>
        </p:blipFill>
        <p:spPr>
          <a:xfrm>
            <a:off x="517499" y="1072567"/>
            <a:ext cx="3313580" cy="213350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590008" y="1072567"/>
            <a:ext cx="1613856" cy="2007188"/>
            <a:chOff x="1590008" y="945825"/>
            <a:chExt cx="1613856" cy="200718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590008" y="945825"/>
              <a:ext cx="373608" cy="1994713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394577" y="958300"/>
              <a:ext cx="373608" cy="1994713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7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11136"/>
                </p:ext>
              </p:extLst>
            </p:nvPr>
          </p:nvGraphicFramePr>
          <p:xfrm>
            <a:off x="2903826" y="1504283"/>
            <a:ext cx="3000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4" name="Equation" r:id="rId5" imgW="139700" imgH="152400" progId="Equation.3">
                    <p:embed/>
                  </p:oleObj>
                </mc:Choice>
                <mc:Fallback>
                  <p:oleObj name="Equation" r:id="rId5" imgW="1397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3826" y="1504283"/>
                          <a:ext cx="300038" cy="325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Straight Arrow Connector 37"/>
            <p:cNvCxnSpPr/>
            <p:nvPr/>
          </p:nvCxnSpPr>
          <p:spPr bwMode="auto">
            <a:xfrm>
              <a:off x="2346005" y="1637239"/>
              <a:ext cx="459138" cy="0"/>
            </a:xfrm>
            <a:prstGeom prst="straightConnector1">
              <a:avLst/>
            </a:prstGeom>
            <a:noFill/>
            <a:ln w="25400" algn="ctr">
              <a:solidFill>
                <a:schemeClr val="accent2">
                  <a:lumMod val="75000"/>
                </a:schemeClr>
              </a:solidFill>
              <a:round/>
              <a:headEnd type="arrow"/>
              <a:tailEnd type="arrow"/>
            </a:ln>
          </p:spPr>
        </p:cxnSp>
      </p:grpSp>
      <p:cxnSp>
        <p:nvCxnSpPr>
          <p:cNvPr id="41" name="Straight Arrow Connector 40"/>
          <p:cNvCxnSpPr/>
          <p:nvPr/>
        </p:nvCxnSpPr>
        <p:spPr bwMode="auto">
          <a:xfrm>
            <a:off x="1767518" y="2109739"/>
            <a:ext cx="82357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/>
            <a:tailEnd type="arrow"/>
          </a:ln>
        </p:spPr>
      </p:cxnSp>
      <p:graphicFrame>
        <p:nvGraphicFramePr>
          <p:cNvPr id="3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602391"/>
              </p:ext>
            </p:extLst>
          </p:nvPr>
        </p:nvGraphicFramePr>
        <p:xfrm>
          <a:off x="2843923" y="945825"/>
          <a:ext cx="719882" cy="40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5" name="Equation" r:id="rId7" imgW="406400" imgH="228600" progId="Equation.3">
                  <p:embed/>
                </p:oleObj>
              </mc:Choice>
              <mc:Fallback>
                <p:oleObj name="Equation" r:id="rId7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923" y="945825"/>
                        <a:ext cx="719882" cy="4091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202791"/>
              </p:ext>
            </p:extLst>
          </p:nvPr>
        </p:nvGraphicFramePr>
        <p:xfrm>
          <a:off x="853218" y="963155"/>
          <a:ext cx="697102" cy="40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6" name="Equation" r:id="rId9" imgW="393700" imgH="228600" progId="Equation.3">
                  <p:embed/>
                </p:oleObj>
              </mc:Choice>
              <mc:Fallback>
                <p:oleObj name="Equation" r:id="rId9" imgW="39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18" y="963155"/>
                        <a:ext cx="697102" cy="409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37"/>
          <p:cNvSpPr txBox="1">
            <a:spLocks noChangeArrowheads="1"/>
          </p:cNvSpPr>
          <p:nvPr/>
        </p:nvSpPr>
        <p:spPr bwMode="auto">
          <a:xfrm>
            <a:off x="3098752" y="6532834"/>
            <a:ext cx="1189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Bookman Old Style"/>
                <a:ea typeface="Times New Roman" pitchFamily="1" charset="0"/>
                <a:cs typeface="Bookman Old Style"/>
              </a:rPr>
              <a:t>above 1</a:t>
            </a:r>
            <a:endParaRPr lang="es-ES" sz="1600" b="1" dirty="0" smtClean="0">
              <a:solidFill>
                <a:srgbClr val="FF0000"/>
              </a:solidFill>
              <a:latin typeface="Symbol" charset="2"/>
              <a:ea typeface="Times New Roman" pitchFamily="1" charset="0"/>
              <a:cs typeface="Symbol" charset="2"/>
            </a:endParaRPr>
          </a:p>
        </p:txBody>
      </p:sp>
      <p:sp>
        <p:nvSpPr>
          <p:cNvPr id="23" name="TextBox 137"/>
          <p:cNvSpPr txBox="1">
            <a:spLocks noChangeArrowheads="1"/>
          </p:cNvSpPr>
          <p:nvPr/>
        </p:nvSpPr>
        <p:spPr bwMode="auto">
          <a:xfrm>
            <a:off x="5272351" y="6519446"/>
            <a:ext cx="1096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>
                <a:solidFill>
                  <a:srgbClr val="3366FF"/>
                </a:solidFill>
                <a:latin typeface="Bookman Old Style"/>
                <a:ea typeface="Times New Roman" pitchFamily="1" charset="0"/>
                <a:cs typeface="Bookman Old Style"/>
              </a:rPr>
              <a:t>below 1</a:t>
            </a:r>
            <a:endParaRPr lang="es-ES" sz="1600" b="1" dirty="0" smtClean="0">
              <a:solidFill>
                <a:srgbClr val="3366FF"/>
              </a:solidFill>
              <a:latin typeface="Symbol" charset="2"/>
              <a:ea typeface="Times New Roman" pitchFamily="1" charset="0"/>
              <a:cs typeface="Symbol" charset="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t="28989"/>
          <a:stretch/>
        </p:blipFill>
        <p:spPr>
          <a:xfrm>
            <a:off x="2046685" y="3979564"/>
            <a:ext cx="4854735" cy="2486966"/>
          </a:xfrm>
          <a:prstGeom prst="rect">
            <a:avLst/>
          </a:prstGeom>
        </p:spPr>
      </p:pic>
      <p:pic>
        <p:nvPicPr>
          <p:cNvPr id="20" name="Picture 19" descr="S1-befor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2"/>
          <a:stretch/>
        </p:blipFill>
        <p:spPr>
          <a:xfrm>
            <a:off x="5158147" y="3424090"/>
            <a:ext cx="1257655" cy="556944"/>
          </a:xfrm>
          <a:prstGeom prst="rect">
            <a:avLst/>
          </a:prstGeom>
        </p:spPr>
      </p:pic>
      <p:pic>
        <p:nvPicPr>
          <p:cNvPr id="21" name="Picture 20" descr="S1-befor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2"/>
          <a:stretch/>
        </p:blipFill>
        <p:spPr>
          <a:xfrm rot="5400000">
            <a:off x="6551064" y="4809172"/>
            <a:ext cx="1257655" cy="556944"/>
          </a:xfrm>
          <a:prstGeom prst="rect">
            <a:avLst/>
          </a:prstGeom>
        </p:spPr>
      </p:pic>
      <p:pic>
        <p:nvPicPr>
          <p:cNvPr id="29" name="Picture 28" descr="S1-befor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2"/>
          <a:stretch/>
        </p:blipFill>
        <p:spPr>
          <a:xfrm>
            <a:off x="2976481" y="3424090"/>
            <a:ext cx="1257655" cy="556944"/>
          </a:xfrm>
          <a:prstGeom prst="rect">
            <a:avLst/>
          </a:prstGeom>
        </p:spPr>
      </p:pic>
      <p:graphicFrame>
        <p:nvGraphicFramePr>
          <p:cNvPr id="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375586"/>
              </p:ext>
            </p:extLst>
          </p:nvPr>
        </p:nvGraphicFramePr>
        <p:xfrm>
          <a:off x="2046685" y="2245887"/>
          <a:ext cx="28098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7" name="Equation" r:id="rId13" imgW="114300" imgH="165100" progId="Equation.3">
                  <p:embed/>
                </p:oleObj>
              </mc:Choice>
              <mc:Fallback>
                <p:oleObj name="Equation" r:id="rId13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85" y="2245887"/>
                        <a:ext cx="280988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17 Rectángulo"/>
          <p:cNvSpPr/>
          <p:nvPr/>
        </p:nvSpPr>
        <p:spPr>
          <a:xfrm>
            <a:off x="4066352" y="1051323"/>
            <a:ext cx="480604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24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Two-photon</a:t>
            </a:r>
            <a:r>
              <a:rPr lang="es-ES" sz="2400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spectra</a:t>
            </a:r>
            <a:r>
              <a:rPr lang="es-ES" sz="2400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of quantum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emitters</a:t>
            </a:r>
            <a:endParaRPr lang="es-ES" sz="2400" i="1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A.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Gonzalez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-Tudela </a:t>
            </a:r>
            <a:r>
              <a:rPr lang="es-ES" sz="2400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et al.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,</a:t>
            </a:r>
            <a:endParaRPr lang="es-ES" sz="2400" i="1" dirty="0" smtClean="0">
              <a:solidFill>
                <a:schemeClr val="accent2">
                  <a:lumMod val="75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New J. 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Phys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.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15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, 033036 (2013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Bookman Old Style"/>
              </a:rPr>
              <a:t>)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fr-FR" sz="2000" dirty="0" smtClean="0">
                <a:latin typeface="+mj-lt"/>
                <a:cs typeface="Bookman Old Style"/>
              </a:rPr>
              <a:t>(</a:t>
            </a:r>
            <a:r>
              <a:rPr lang="fr-FR" sz="2000" dirty="0" err="1" smtClean="0">
                <a:latin typeface="+mj-lt"/>
                <a:cs typeface="Bookman Old Style"/>
              </a:rPr>
              <a:t>video</a:t>
            </a:r>
            <a:r>
              <a:rPr lang="fr-FR" sz="2000" dirty="0" smtClean="0">
                <a:latin typeface="+mj-lt"/>
                <a:cs typeface="Bookman Old Style"/>
              </a:rPr>
              <a:t> abstract at http</a:t>
            </a:r>
            <a:r>
              <a:rPr lang="fr-FR" sz="2000" dirty="0">
                <a:latin typeface="+mj-lt"/>
                <a:cs typeface="Bookman Old Style"/>
              </a:rPr>
              <a:t>://goo.gl/409vw7)</a:t>
            </a:r>
            <a:endParaRPr lang="pl-PL" sz="2000" dirty="0">
              <a:latin typeface="+mj-lt"/>
              <a:cs typeface="Bookman Old Style"/>
            </a:endParaRPr>
          </a:p>
        </p:txBody>
      </p:sp>
      <p:sp>
        <p:nvSpPr>
          <p:cNvPr id="44" name="TextBox 137"/>
          <p:cNvSpPr txBox="1">
            <a:spLocks noChangeArrowheads="1"/>
          </p:cNvSpPr>
          <p:nvPr/>
        </p:nvSpPr>
        <p:spPr bwMode="auto">
          <a:xfrm>
            <a:off x="622038" y="4672145"/>
            <a:ext cx="17239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+mj-lt"/>
                <a:ea typeface="Times New Roman" pitchFamily="1" charset="0"/>
                <a:cs typeface="Bookman Old Style"/>
              </a:rPr>
              <a:t>harmonic oscillator</a:t>
            </a:r>
            <a:endParaRPr lang="es-ES" sz="2400" dirty="0" smtClean="0">
              <a:solidFill>
                <a:srgbClr val="FF0000"/>
              </a:solidFill>
              <a:latin typeface="+mj-lt"/>
              <a:ea typeface="Times New Roman" pitchFamily="1" charset="0"/>
              <a:cs typeface="Symbol" charset="2"/>
            </a:endParaRPr>
          </a:p>
        </p:txBody>
      </p:sp>
      <p:sp>
        <p:nvSpPr>
          <p:cNvPr id="45" name="TextBox 137"/>
          <p:cNvSpPr txBox="1">
            <a:spLocks noChangeArrowheads="1"/>
          </p:cNvSpPr>
          <p:nvPr/>
        </p:nvSpPr>
        <p:spPr bwMode="auto">
          <a:xfrm>
            <a:off x="7458364" y="4672145"/>
            <a:ext cx="17239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3366FF"/>
                </a:solidFill>
                <a:latin typeface="+mj-lt"/>
                <a:ea typeface="Times New Roman" pitchFamily="1" charset="0"/>
                <a:cs typeface="Bookman Old Style"/>
              </a:rPr>
              <a:t>two-level system</a:t>
            </a:r>
            <a:endParaRPr lang="es-ES" sz="2400" dirty="0" smtClean="0">
              <a:solidFill>
                <a:srgbClr val="3366FF"/>
              </a:solidFill>
              <a:latin typeface="+mj-lt"/>
              <a:ea typeface="Times New Roman" pitchFamily="1" charset="0"/>
              <a:cs typeface="Symbol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Two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-photon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spectrum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of simple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emitters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Jaynes</a:t>
            </a:r>
            <a:r>
              <a:rPr lang="es-ES" dirty="0" smtClean="0"/>
              <a:t>-Cummings </a:t>
            </a:r>
            <a:r>
              <a:rPr lang="es-ES" dirty="0" err="1" smtClean="0"/>
              <a:t>hamiltonian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72" y="1701899"/>
            <a:ext cx="4978402" cy="612854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1506073" y="3108471"/>
            <a:ext cx="1280160" cy="2013771"/>
            <a:chOff x="1027000" y="3063578"/>
            <a:chExt cx="1280160" cy="2013771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431" y="3063578"/>
              <a:ext cx="1170090" cy="1068892"/>
            </a:xfrm>
            <a:prstGeom prst="rect">
              <a:avLst/>
            </a:prstGeom>
            <a:effectLst>
              <a:softEdge rad="101600"/>
            </a:effectLst>
          </p:spPr>
        </p:pic>
        <p:cxnSp>
          <p:nvCxnSpPr>
            <p:cNvPr id="39" name="Conector recto 38"/>
            <p:cNvCxnSpPr/>
            <p:nvPr/>
          </p:nvCxnSpPr>
          <p:spPr>
            <a:xfrm>
              <a:off x="1027000" y="4447429"/>
              <a:ext cx="128016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>
              <a:off x="1027000" y="5077349"/>
              <a:ext cx="128016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3793431" y="2566371"/>
            <a:ext cx="2171474" cy="3524214"/>
            <a:chOff x="2794654" y="2521944"/>
            <a:chExt cx="2171474" cy="3524214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654" y="2521944"/>
              <a:ext cx="2171474" cy="1628606"/>
            </a:xfrm>
            <a:prstGeom prst="rect">
              <a:avLst/>
            </a:prstGeom>
          </p:spPr>
        </p:pic>
        <p:cxnSp>
          <p:nvCxnSpPr>
            <p:cNvPr id="42" name="Conector recto 41"/>
            <p:cNvCxnSpPr/>
            <p:nvPr/>
          </p:nvCxnSpPr>
          <p:spPr>
            <a:xfrm>
              <a:off x="3056428" y="5334318"/>
              <a:ext cx="128016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3056428" y="5710878"/>
              <a:ext cx="128016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/>
            <p:cNvCxnSpPr/>
            <p:nvPr/>
          </p:nvCxnSpPr>
          <p:spPr>
            <a:xfrm>
              <a:off x="3056428" y="4602798"/>
              <a:ext cx="128016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>
              <a:off x="3056428" y="4958398"/>
              <a:ext cx="128016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3056428" y="6046158"/>
              <a:ext cx="128016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6543451" y="2566371"/>
            <a:ext cx="2098332" cy="3744071"/>
            <a:chOff x="5244838" y="2496671"/>
            <a:chExt cx="2098332" cy="3744071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838" y="2496671"/>
              <a:ext cx="2098332" cy="1573750"/>
            </a:xfrm>
            <a:prstGeom prst="rect">
              <a:avLst/>
            </a:prstGeom>
          </p:spPr>
        </p:pic>
        <p:cxnSp>
          <p:nvCxnSpPr>
            <p:cNvPr id="49" name="Conector recto 48"/>
            <p:cNvCxnSpPr/>
            <p:nvPr/>
          </p:nvCxnSpPr>
          <p:spPr>
            <a:xfrm>
              <a:off x="5543494" y="5304160"/>
              <a:ext cx="1280160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>
              <a:off x="5543494" y="5558800"/>
              <a:ext cx="1280160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>
              <a:off x="5543494" y="4372788"/>
              <a:ext cx="1280160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>
              <a:off x="5543494" y="4770298"/>
              <a:ext cx="1280160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>
              <a:off x="5543494" y="6240742"/>
              <a:ext cx="1280160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Más 56"/>
          <p:cNvSpPr/>
          <p:nvPr/>
        </p:nvSpPr>
        <p:spPr>
          <a:xfrm>
            <a:off x="3110721" y="3108471"/>
            <a:ext cx="786875" cy="786875"/>
          </a:xfrm>
          <a:prstGeom prst="mathPlus">
            <a:avLst>
              <a:gd name="adj1" fmla="val 8026"/>
            </a:avLst>
          </a:prstGeom>
          <a:solidFill>
            <a:schemeClr val="tx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Igual que 57"/>
          <p:cNvSpPr/>
          <p:nvPr/>
        </p:nvSpPr>
        <p:spPr>
          <a:xfrm>
            <a:off x="5834753" y="3178413"/>
            <a:ext cx="668100" cy="646990"/>
          </a:xfrm>
          <a:prstGeom prst="mathEqual">
            <a:avLst>
              <a:gd name="adj1" fmla="val 15511"/>
              <a:gd name="adj2" fmla="val 20240"/>
            </a:avLst>
          </a:prstGeom>
          <a:solidFill>
            <a:schemeClr val="tx1">
              <a:alpha val="4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824480" y="1690689"/>
            <a:ext cx="1198880" cy="63527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4088044" y="1715767"/>
            <a:ext cx="1085840" cy="635274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5291832" y="1704973"/>
            <a:ext cx="1968525" cy="635274"/>
          </a:xfrm>
          <a:prstGeom prst="rect">
            <a:avLst/>
          </a:prstGeom>
          <a:solidFill>
            <a:schemeClr val="accent6">
              <a:alpha val="3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5896925" y="6377105"/>
            <a:ext cx="3391383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rgbClr val="385723"/>
                </a:solidFill>
                <a:latin typeface="+mj-lt"/>
              </a:rPr>
              <a:t>Jaynes</a:t>
            </a:r>
            <a:r>
              <a:rPr lang="es-ES" sz="2400" dirty="0" smtClean="0">
                <a:solidFill>
                  <a:srgbClr val="385723"/>
                </a:solidFill>
                <a:latin typeface="+mj-lt"/>
              </a:rPr>
              <a:t>-Cummings </a:t>
            </a:r>
            <a:r>
              <a:rPr lang="es-ES" sz="2400" dirty="0" err="1" smtClean="0">
                <a:solidFill>
                  <a:srgbClr val="385723"/>
                </a:solidFill>
                <a:latin typeface="+mj-lt"/>
              </a:rPr>
              <a:t>Ladder</a:t>
            </a:r>
            <a:endParaRPr lang="es-ES" sz="2400" dirty="0">
              <a:solidFill>
                <a:srgbClr val="38572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740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4" grpId="0" animBg="1"/>
      <p:bldP spid="25" grpId="0" animBg="1"/>
      <p:bldP spid="2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4" y="1530502"/>
            <a:ext cx="2647702" cy="449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825" y="188913"/>
            <a:ext cx="84978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4000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The dissipative </a:t>
            </a:r>
            <a:r>
              <a:rPr lang="fr-FR" sz="4000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Jaynes</a:t>
            </a:r>
            <a:r>
              <a:rPr lang="fr-FR" sz="4000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-Cummings </a:t>
            </a:r>
            <a:r>
              <a:rPr lang="fr-FR" sz="4000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ladder</a:t>
            </a:r>
            <a:endParaRPr lang="fr-FR" sz="4000" dirty="0" smtClean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136194" name="Picture 2" descr="looking-for.png (237×14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44" y="2428713"/>
            <a:ext cx="1128713" cy="6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3157" y="3124039"/>
            <a:ext cx="3846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Luminescence </a:t>
            </a:r>
            <a:r>
              <a:rPr lang="en-US" sz="2400" i="1" dirty="0">
                <a:latin typeface="+mj-lt"/>
              </a:rPr>
              <a:t>spectra </a:t>
            </a:r>
            <a:r>
              <a:rPr lang="en-US" sz="2400" i="1" dirty="0" smtClean="0">
                <a:latin typeface="+mj-lt"/>
              </a:rPr>
              <a:t>of quantum</a:t>
            </a:r>
          </a:p>
          <a:p>
            <a:r>
              <a:rPr lang="en-US" sz="2400" i="1" dirty="0" smtClean="0">
                <a:latin typeface="+mj-lt"/>
              </a:rPr>
              <a:t>dots </a:t>
            </a:r>
            <a:r>
              <a:rPr lang="en-US" sz="2400" i="1" dirty="0">
                <a:latin typeface="+mj-lt"/>
              </a:rPr>
              <a:t>in </a:t>
            </a:r>
            <a:r>
              <a:rPr lang="en-US" sz="2400" i="1" dirty="0" err="1">
                <a:latin typeface="+mj-lt"/>
              </a:rPr>
              <a:t>microcavities</a:t>
            </a:r>
            <a:r>
              <a:rPr lang="en-US" sz="2400" i="1" dirty="0">
                <a:latin typeface="+mj-lt"/>
              </a:rPr>
              <a:t>. II. </a:t>
            </a:r>
            <a:r>
              <a:rPr lang="en-US" sz="2400" i="1" dirty="0" smtClean="0">
                <a:latin typeface="+mj-lt"/>
              </a:rPr>
              <a:t>Fermions</a:t>
            </a:r>
          </a:p>
          <a:p>
            <a:r>
              <a:rPr lang="en-US" sz="2400" dirty="0" smtClean="0">
                <a:latin typeface="+mj-lt"/>
              </a:rPr>
              <a:t>del Valle, </a:t>
            </a:r>
            <a:r>
              <a:rPr lang="en-US" sz="2400" dirty="0" err="1" smtClean="0">
                <a:latin typeface="+mj-lt"/>
              </a:rPr>
              <a:t>Laussy</a:t>
            </a:r>
            <a:r>
              <a:rPr lang="en-US" sz="2400" dirty="0" smtClean="0">
                <a:latin typeface="+mj-lt"/>
              </a:rPr>
              <a:t> &amp; </a:t>
            </a:r>
            <a:r>
              <a:rPr lang="en-US" sz="2400" dirty="0" err="1" smtClean="0">
                <a:latin typeface="+mj-lt"/>
              </a:rPr>
              <a:t>Tejedor</a:t>
            </a:r>
            <a:endParaRPr lang="en-US" sz="2400" dirty="0" smtClean="0">
              <a:latin typeface="+mj-lt"/>
            </a:endParaRPr>
          </a:p>
          <a:p>
            <a:r>
              <a:rPr lang="es-ES" sz="2400" dirty="0" err="1">
                <a:latin typeface="+mj-lt"/>
              </a:rPr>
              <a:t>Phys</a:t>
            </a:r>
            <a:r>
              <a:rPr lang="es-ES" sz="2400" dirty="0">
                <a:latin typeface="+mj-lt"/>
              </a:rPr>
              <a:t>. Rev. B </a:t>
            </a:r>
            <a:r>
              <a:rPr lang="es-ES" sz="2400" b="1" dirty="0">
                <a:latin typeface="+mj-lt"/>
              </a:rPr>
              <a:t>79</a:t>
            </a:r>
            <a:r>
              <a:rPr lang="es-ES" sz="2400" dirty="0">
                <a:latin typeface="+mj-lt"/>
              </a:rPr>
              <a:t>, </a:t>
            </a:r>
            <a:r>
              <a:rPr lang="es-ES" sz="2400" dirty="0" smtClean="0">
                <a:latin typeface="+mj-lt"/>
              </a:rPr>
              <a:t>235326 (2009)</a:t>
            </a: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8344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720850"/>
            <a:ext cx="6911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From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the Rabi doublet to the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Mollow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triplet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32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1/17/Canop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241" y="0"/>
            <a:ext cx="10462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8343" y="289679"/>
            <a:ext cx="856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What</a:t>
            </a:r>
            <a:r>
              <a:rPr lang="fr-FR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happens</a:t>
            </a:r>
            <a:r>
              <a:rPr lang="fr-FR" sz="4400" dirty="0" smtClean="0">
                <a:solidFill>
                  <a:schemeClr val="bg1"/>
                </a:solidFill>
                <a:latin typeface="+mj-lt"/>
              </a:rPr>
              <a:t> to photon </a:t>
            </a:r>
            <a:r>
              <a:rPr lang="fr-FR" sz="4400" dirty="0" err="1" smtClean="0">
                <a:solidFill>
                  <a:schemeClr val="bg1"/>
                </a:solidFill>
                <a:latin typeface="+mj-lt"/>
              </a:rPr>
              <a:t>correlations</a:t>
            </a:r>
            <a:endParaRPr lang="fr-FR" sz="4400" dirty="0">
              <a:solidFill>
                <a:schemeClr val="bg1"/>
              </a:solidFill>
              <a:latin typeface="+mj-lt"/>
            </a:endParaRPr>
          </a:p>
          <a:p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when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you</a:t>
            </a:r>
            <a:r>
              <a:rPr lang="fr-FR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keep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the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frequency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information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7886" y="3933984"/>
            <a:ext cx="4159621" cy="30550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2" descr="HB.png (200×26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1482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11"/>
          <p:cNvSpPr txBox="1"/>
          <p:nvPr/>
        </p:nvSpPr>
        <p:spPr>
          <a:xfrm>
            <a:off x="4760268" y="5934670"/>
            <a:ext cx="2478732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chemeClr val="bg1"/>
                </a:solidFill>
                <a:latin typeface="+mj-lt"/>
              </a:rPr>
              <a:t>Robert</a:t>
            </a:r>
          </a:p>
          <a:p>
            <a:pPr algn="r"/>
            <a:r>
              <a:rPr lang="es-ES" dirty="0" err="1" smtClean="0">
                <a:solidFill>
                  <a:schemeClr val="bg1"/>
                </a:solidFill>
                <a:latin typeface="+mj-lt"/>
              </a:rPr>
              <a:t>Hanbury</a:t>
            </a:r>
            <a:endParaRPr lang="es-ES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s-ES" dirty="0" smtClean="0">
                <a:solidFill>
                  <a:schemeClr val="bg1"/>
                </a:solidFill>
                <a:latin typeface="+mj-lt"/>
              </a:rPr>
              <a:t>Brown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036" y="2938177"/>
            <a:ext cx="4073745" cy="11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395413"/>
            <a:ext cx="3062288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398588"/>
            <a:ext cx="27940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93825"/>
            <a:ext cx="279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332163"/>
            <a:ext cx="3062288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327400"/>
            <a:ext cx="2798762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327400"/>
            <a:ext cx="2798763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2850" y="5949950"/>
            <a:ext cx="1412875" cy="368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A62A8B"/>
                </a:solidFill>
                <a:latin typeface="Garamond" pitchFamily="18" charset="0"/>
              </a:rPr>
              <a:t>Rayleigh </a:t>
            </a:r>
            <a:r>
              <a:rPr lang="fr-FR" dirty="0" err="1">
                <a:solidFill>
                  <a:srgbClr val="A62A8B"/>
                </a:solidFill>
                <a:latin typeface="Garamond" pitchFamily="18" charset="0"/>
              </a:rPr>
              <a:t>peak</a:t>
            </a:r>
            <a:endParaRPr lang="en-US" dirty="0">
              <a:solidFill>
                <a:srgbClr val="A62A8B"/>
              </a:solidFill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7325" y="5949950"/>
            <a:ext cx="1519238" cy="368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rgbClr val="A62A8B"/>
                </a:solidFill>
                <a:latin typeface="Garamond" pitchFamily="18" charset="0"/>
              </a:rPr>
              <a:t>Mollow</a:t>
            </a:r>
            <a:r>
              <a:rPr lang="fr-FR" dirty="0">
                <a:solidFill>
                  <a:srgbClr val="A62A8B"/>
                </a:solidFill>
                <a:latin typeface="Garamond" pitchFamily="18" charset="0"/>
              </a:rPr>
              <a:t> Triplet</a:t>
            </a:r>
            <a:endParaRPr lang="en-US" dirty="0">
              <a:solidFill>
                <a:srgbClr val="A62A8B"/>
              </a:solidFill>
              <a:latin typeface="Garamond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138" y="5949950"/>
            <a:ext cx="2141537" cy="368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 err="1">
                <a:solidFill>
                  <a:srgbClr val="A62A8B"/>
                </a:solidFill>
                <a:latin typeface="Garamond" pitchFamily="18" charset="0"/>
              </a:rPr>
              <a:t>Negative</a:t>
            </a:r>
            <a:r>
              <a:rPr lang="fr-FR" dirty="0">
                <a:solidFill>
                  <a:srgbClr val="A62A8B"/>
                </a:solidFill>
                <a:latin typeface="Garamond" pitchFamily="18" charset="0"/>
              </a:rPr>
              <a:t> Rayleigh </a:t>
            </a:r>
            <a:r>
              <a:rPr lang="fr-FR" dirty="0" err="1">
                <a:solidFill>
                  <a:srgbClr val="A62A8B"/>
                </a:solidFill>
                <a:latin typeface="Garamond" pitchFamily="18" charset="0"/>
              </a:rPr>
              <a:t>peak</a:t>
            </a:r>
            <a:endParaRPr lang="en-US" dirty="0">
              <a:solidFill>
                <a:srgbClr val="A62A8B"/>
              </a:solidFill>
              <a:latin typeface="Garamond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219700" y="4149725"/>
            <a:ext cx="576263" cy="18002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A62A8B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7966075" y="3789363"/>
            <a:ext cx="566738" cy="21605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A62A8B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2390775" y="4276725"/>
            <a:ext cx="236538" cy="16732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A62A8B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022725" y="6254750"/>
            <a:ext cx="2290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tx1"/>
                </a:solidFill>
                <a:latin typeface="Garamond" charset="0"/>
              </a:rPr>
              <a:t>del</a:t>
            </a:r>
            <a:r>
              <a:rPr lang="fr-FR" dirty="0">
                <a:solidFill>
                  <a:schemeClr val="tx1"/>
                </a:solidFill>
                <a:latin typeface="Garamond" charset="0"/>
              </a:rPr>
              <a:t> Valle </a:t>
            </a:r>
            <a:r>
              <a:rPr lang="fr-FR" i="1" dirty="0">
                <a:solidFill>
                  <a:schemeClr val="tx1"/>
                </a:solidFill>
                <a:latin typeface="Garamond" charset="0"/>
              </a:rPr>
              <a:t>&amp;</a:t>
            </a:r>
            <a:r>
              <a:rPr lang="fr-FR" dirty="0">
                <a:solidFill>
                  <a:schemeClr val="tx1"/>
                </a:solidFill>
                <a:latin typeface="Garamond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Garamond" charset="0"/>
              </a:rPr>
              <a:t>Laussy</a:t>
            </a:r>
            <a:r>
              <a:rPr lang="fr-FR" dirty="0">
                <a:solidFill>
                  <a:schemeClr val="tx1"/>
                </a:solidFill>
                <a:latin typeface="Garamond" charset="0"/>
              </a:rPr>
              <a:t>,</a:t>
            </a:r>
          </a:p>
          <a:p>
            <a:r>
              <a:rPr lang="fr-FR" dirty="0">
                <a:solidFill>
                  <a:schemeClr val="tx1"/>
                </a:solidFill>
                <a:latin typeface="Garamond" charset="0"/>
              </a:rPr>
              <a:t>PRL </a:t>
            </a:r>
            <a:r>
              <a:rPr lang="fr-FR" b="1" dirty="0">
                <a:solidFill>
                  <a:schemeClr val="tx1"/>
                </a:solidFill>
                <a:latin typeface="Garamond" charset="0"/>
              </a:rPr>
              <a:t>105</a:t>
            </a:r>
            <a:r>
              <a:rPr lang="fr-FR" dirty="0">
                <a:solidFill>
                  <a:schemeClr val="tx1"/>
                </a:solidFill>
                <a:latin typeface="Garamond" charset="0"/>
              </a:rPr>
              <a:t>:233601 (2010)</a:t>
            </a:r>
            <a:endParaRPr lang="en-US" dirty="0">
              <a:solidFill>
                <a:schemeClr val="tx1"/>
              </a:solidFill>
              <a:latin typeface="Garamond" charset="0"/>
            </a:endParaRPr>
          </a:p>
        </p:txBody>
      </p:sp>
      <p:pic>
        <p:nvPicPr>
          <p:cNvPr id="1198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73138"/>
            <a:ext cx="1992312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973138"/>
            <a:ext cx="2046288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>
            <a:off x="1127125" y="1311275"/>
            <a:ext cx="204788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2557463" y="1311275"/>
            <a:ext cx="385762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A62A8B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The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Jaynes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-Cummings—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Mollow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transition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883881" y="5461907"/>
            <a:ext cx="442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  <a:cs typeface="Bookman Old Style"/>
              </a:rPr>
              <a:t>Quantum nature of a strongly coupled single quantum dot–cavity </a:t>
            </a:r>
            <a:r>
              <a:rPr lang="en-US" sz="1600" i="1" dirty="0" smtClean="0">
                <a:latin typeface="+mj-lt"/>
                <a:cs typeface="Bookman Old Style"/>
              </a:rPr>
              <a:t>system</a:t>
            </a:r>
          </a:p>
          <a:p>
            <a:r>
              <a:rPr lang="fr-FR" sz="1600" dirty="0" smtClean="0">
                <a:latin typeface="+mj-lt"/>
                <a:cs typeface="Bookman Old Style"/>
              </a:rPr>
              <a:t>K</a:t>
            </a:r>
            <a:r>
              <a:rPr lang="fr-FR" sz="1600" dirty="0">
                <a:latin typeface="+mj-lt"/>
                <a:cs typeface="Bookman Old Style"/>
              </a:rPr>
              <a:t>. Hennessy et al., Nature </a:t>
            </a:r>
            <a:r>
              <a:rPr lang="fr-FR" sz="1600" b="1" dirty="0">
                <a:latin typeface="+mj-lt"/>
                <a:cs typeface="Bookman Old Style"/>
              </a:rPr>
              <a:t>445</a:t>
            </a:r>
            <a:r>
              <a:rPr lang="fr-FR" sz="1600" dirty="0">
                <a:latin typeface="+mj-lt"/>
                <a:cs typeface="Bookman Old Style"/>
              </a:rPr>
              <a:t>, 896 (2007)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13" y="1427154"/>
            <a:ext cx="1646320" cy="119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838717" y="1869900"/>
            <a:ext cx="2914608" cy="4089918"/>
            <a:chOff x="5838717" y="1869900"/>
            <a:chExt cx="2914608" cy="408991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38717" y="2204863"/>
              <a:ext cx="2914608" cy="37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5667039"/>
                </p:ext>
              </p:extLst>
            </p:nvPr>
          </p:nvGraphicFramePr>
          <p:xfrm>
            <a:off x="6545231" y="1869900"/>
            <a:ext cx="290513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0" name="Equation" r:id="rId6" imgW="177800" imgH="203200" progId="Equation.3">
                    <p:embed/>
                  </p:oleObj>
                </mc:Choice>
                <mc:Fallback>
                  <p:oleObj name="Equation" r:id="rId6" imgW="1778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45231" y="1869900"/>
                          <a:ext cx="290513" cy="3349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7065504"/>
                </p:ext>
              </p:extLst>
            </p:nvPr>
          </p:nvGraphicFramePr>
          <p:xfrm>
            <a:off x="7038912" y="1869900"/>
            <a:ext cx="331787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" name="Equation" r:id="rId8" imgW="203200" imgH="203200" progId="Equation.3">
                    <p:embed/>
                  </p:oleObj>
                </mc:Choice>
                <mc:Fallback>
                  <p:oleObj name="Equation" r:id="rId8" imgW="203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8912" y="1869900"/>
                          <a:ext cx="331787" cy="3349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 descr="Screen Shot 2012-06-06 at 16.53.5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27" y="2742280"/>
            <a:ext cx="3297689" cy="23988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87510" y="2820627"/>
            <a:ext cx="673575" cy="412180"/>
          </a:xfrm>
          <a:prstGeom prst="ellipse">
            <a:avLst/>
          </a:prstGeom>
          <a:solidFill>
            <a:srgbClr val="008000">
              <a:alpha val="32000"/>
            </a:srgb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-130277" y="294472"/>
            <a:ext cx="8311896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i="1" dirty="0" err="1" smtClean="0"/>
              <a:t>Experiments</a:t>
            </a:r>
            <a:r>
              <a:rPr lang="fr-FR" sz="4400" i="1" dirty="0" smtClean="0"/>
              <a:t> in </a:t>
            </a:r>
            <a:r>
              <a:rPr lang="fr-FR" sz="4400" i="1" dirty="0" err="1" smtClean="0"/>
              <a:t>need</a:t>
            </a:r>
            <a:r>
              <a:rPr lang="fr-FR" sz="4400" i="1" dirty="0" smtClean="0"/>
              <a:t> of </a:t>
            </a:r>
            <a:r>
              <a:rPr lang="fr-FR" sz="4400" i="1" dirty="0" err="1" smtClean="0"/>
              <a:t>some</a:t>
            </a:r>
            <a:r>
              <a:rPr lang="fr-FR" sz="4400" i="1" dirty="0" smtClean="0"/>
              <a:t> </a:t>
            </a:r>
            <a:r>
              <a:rPr lang="fr-FR" sz="4400" i="1" dirty="0" err="1" smtClean="0"/>
              <a:t>physics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6003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nma\Documents\Fabrice\coupling\newfiggamma_a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142984"/>
            <a:ext cx="4826000" cy="4816475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791268" y="1028260"/>
            <a:ext cx="908125" cy="2239179"/>
            <a:chOff x="7412541" y="483834"/>
            <a:chExt cx="1512210" cy="3728682"/>
          </a:xfrm>
          <a:solidFill>
            <a:schemeClr val="bg1"/>
          </a:solidFill>
        </p:grpSpPr>
        <p:sp>
          <p:nvSpPr>
            <p:cNvPr id="17" name="Rectangle 16"/>
            <p:cNvSpPr/>
            <p:nvPr/>
          </p:nvSpPr>
          <p:spPr>
            <a:xfrm>
              <a:off x="7412541" y="483834"/>
              <a:ext cx="1512210" cy="37286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2" descr="C:\Users\Inma\Documents\Fabrice\glauber\arro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2102" y="589847"/>
              <a:ext cx="280056" cy="3525877"/>
            </a:xfrm>
            <a:prstGeom prst="rect">
              <a:avLst/>
            </a:prstGeom>
            <a:grpFill/>
          </p:spPr>
        </p:pic>
        <p:pic>
          <p:nvPicPr>
            <p:cNvPr id="19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55218" y="2583444"/>
              <a:ext cx="920950" cy="3180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20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55218" y="1747699"/>
              <a:ext cx="929805" cy="318045"/>
            </a:xfrm>
            <a:prstGeom prst="rect">
              <a:avLst/>
            </a:prstGeom>
            <a:grpFill/>
          </p:spPr>
        </p:pic>
        <p:pic>
          <p:nvPicPr>
            <p:cNvPr id="21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55218" y="964188"/>
              <a:ext cx="982937" cy="318045"/>
            </a:xfrm>
            <a:prstGeom prst="rect">
              <a:avLst/>
            </a:prstGeom>
            <a:grpFill/>
          </p:spPr>
        </p:pic>
        <p:pic>
          <p:nvPicPr>
            <p:cNvPr id="22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55218" y="3419189"/>
              <a:ext cx="933125" cy="318045"/>
            </a:xfrm>
            <a:prstGeom prst="rect">
              <a:avLst/>
            </a:prstGeom>
            <a:grpFill/>
          </p:spPr>
        </p:pic>
      </p:grpSp>
      <p:sp>
        <p:nvSpPr>
          <p:cNvPr id="24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03" y="6440611"/>
            <a:ext cx="899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fr-FR" dirty="0" err="1" smtClean="0">
                <a:latin typeface="+mj-lt"/>
              </a:rPr>
              <a:t>Ibid</a:t>
            </a:r>
            <a:r>
              <a:rPr lang="fr-FR" dirty="0" smtClean="0">
                <a:latin typeface="+mj-lt"/>
              </a:rPr>
              <a:t>: </a:t>
            </a:r>
            <a:r>
              <a:rPr lang="es-ES" i="1" dirty="0" err="1">
                <a:latin typeface="+mj-lt"/>
                <a:cs typeface="Bookman Old Style"/>
              </a:rPr>
              <a:t>Two-photon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es-ES" i="1" dirty="0" err="1">
                <a:latin typeface="+mj-lt"/>
                <a:cs typeface="Bookman Old Style"/>
              </a:rPr>
              <a:t>spectra</a:t>
            </a:r>
            <a:r>
              <a:rPr lang="es-ES" i="1" dirty="0">
                <a:latin typeface="+mj-lt"/>
                <a:cs typeface="Bookman Old Style"/>
              </a:rPr>
              <a:t> of quantum </a:t>
            </a:r>
            <a:r>
              <a:rPr lang="es-ES" i="1" dirty="0" err="1" smtClean="0">
                <a:latin typeface="+mj-lt"/>
                <a:cs typeface="Bookman Old Style"/>
              </a:rPr>
              <a:t>emitters</a:t>
            </a:r>
            <a:r>
              <a:rPr lang="es-ES" i="1" dirty="0" smtClean="0">
                <a:latin typeface="+mj-lt"/>
                <a:cs typeface="Bookman Old Style"/>
              </a:rPr>
              <a:t>, </a:t>
            </a:r>
            <a:r>
              <a:rPr lang="es-ES" dirty="0" smtClean="0">
                <a:latin typeface="+mj-lt"/>
                <a:cs typeface="Bookman Old Style"/>
              </a:rPr>
              <a:t>A</a:t>
            </a:r>
            <a:r>
              <a:rPr lang="es-ES" dirty="0">
                <a:latin typeface="+mj-lt"/>
                <a:cs typeface="Bookman Old Style"/>
              </a:rPr>
              <a:t>. </a:t>
            </a:r>
            <a:r>
              <a:rPr lang="es-ES" dirty="0" err="1">
                <a:latin typeface="+mj-lt"/>
                <a:cs typeface="Bookman Old Style"/>
              </a:rPr>
              <a:t>Gonzalez</a:t>
            </a:r>
            <a:r>
              <a:rPr lang="es-ES" dirty="0">
                <a:latin typeface="+mj-lt"/>
                <a:cs typeface="Bookman Old Style"/>
              </a:rPr>
              <a:t>-Tudela </a:t>
            </a:r>
            <a:r>
              <a:rPr lang="es-ES" i="1" dirty="0">
                <a:latin typeface="+mj-lt"/>
                <a:cs typeface="Bookman Old Style"/>
              </a:rPr>
              <a:t>et al</a:t>
            </a:r>
            <a:r>
              <a:rPr lang="es-ES" i="1" dirty="0" smtClean="0">
                <a:latin typeface="+mj-lt"/>
                <a:cs typeface="Bookman Old Style"/>
              </a:rPr>
              <a:t>.</a:t>
            </a:r>
            <a:r>
              <a:rPr lang="es-ES" dirty="0" smtClean="0">
                <a:latin typeface="+mj-lt"/>
                <a:cs typeface="Bookman Old Style"/>
              </a:rPr>
              <a:t>,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pl-PL" dirty="0" smtClean="0">
                <a:latin typeface="+mj-lt"/>
                <a:cs typeface="Bookman Old Style"/>
              </a:rPr>
              <a:t>New </a:t>
            </a:r>
            <a:r>
              <a:rPr lang="pl-PL" dirty="0">
                <a:latin typeface="+mj-lt"/>
                <a:cs typeface="Bookman Old Style"/>
              </a:rPr>
              <a:t>J. Phys. </a:t>
            </a:r>
            <a:r>
              <a:rPr lang="pl-PL" b="1" dirty="0">
                <a:latin typeface="+mj-lt"/>
                <a:cs typeface="Bookman Old Style"/>
              </a:rPr>
              <a:t>15</a:t>
            </a:r>
            <a:r>
              <a:rPr lang="pl-PL" dirty="0">
                <a:latin typeface="+mj-lt"/>
                <a:cs typeface="Bookman Old Style"/>
              </a:rPr>
              <a:t>, 033036 (2013</a:t>
            </a:r>
            <a:r>
              <a:rPr lang="pl-PL" dirty="0" smtClean="0">
                <a:latin typeface="+mj-lt"/>
                <a:cs typeface="Bookman Old Style"/>
              </a:rPr>
              <a:t>)</a:t>
            </a:r>
            <a:endParaRPr lang="fr-FR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057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nma\Documents\Fabrice\coupling\newfiggamma_a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142984"/>
            <a:ext cx="4826000" cy="4816475"/>
          </a:xfrm>
          <a:prstGeom prst="rect">
            <a:avLst/>
          </a:prstGeom>
          <a:noFill/>
        </p:spPr>
      </p:pic>
      <p:pic>
        <p:nvPicPr>
          <p:cNvPr id="20" name="Picture 2" descr="C:\Users\Inma\Documents\Fabrice\coupling\anim1\01-newfiggamma_a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21" name="Picture 3" descr="C:\Users\Inma\Documents\Fabrice\coupling\anim1\02-newfiggamma_a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22" name="Picture 4" descr="C:\Users\Inma\Documents\Fabrice\coupling\anim1\03-newfiggamma_a3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30" name="Picture 5" descr="C:\Users\Inma\Documents\Fabrice\coupling\anim1\04-newfiggamma_a3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31" name="Picture 6" descr="C:\Users\Inma\Documents\Fabrice\coupling\anim1\05-newfiggamma_a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32" name="Picture 7" descr="C:\Users\Inma\Documents\Fabrice\coupling\anim1\06-newfiggamma_a3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33" name="Picture 8" descr="C:\Users\Inma\Documents\Fabrice\coupling\anim1\07-newfiggamma_a3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34" name="Picture 9" descr="C:\Users\Inma\Documents\Fabrice\coupling\anim1\08-newfiggamma_a3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42" name="Picture 10" descr="C:\Users\Inma\Documents\Fabrice\coupling\anim1\09-newfiggamma_a3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43" name="Picture 11" descr="C:\Users\Inma\Documents\Fabrice\coupling\anim1\10-newfiggamma_a3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44" name="Picture 12" descr="C:\Users\Inma\Documents\Fabrice\coupling\anim1\11-newfiggamma_a30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45" name="Picture 13" descr="C:\Users\Inma\Documents\Fabrice\coupling\anim1\12-newfiggamma_a29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46" name="Picture 14" descr="C:\Users\Inma\Documents\Fabrice\coupling\anim1\13-newfiggamma_a28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47" name="Picture 15" descr="C:\Users\Inma\Documents\Fabrice\coupling\anim1\14-newfiggamma_a27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48" name="Picture 16" descr="C:\Users\Inma\Documents\Fabrice\coupling\anim1\15-newfiggamma_a26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49" name="Picture 17" descr="C:\Users\Inma\Documents\Fabrice\coupling\anim1\16-newfiggamma_a25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50" name="Picture 18" descr="C:\Users\Inma\Documents\Fabrice\coupling\anim1\17-newfiggamma_a24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51" name="Picture 19" descr="C:\Users\Inma\Documents\Fabrice\coupling\anim1\18-newfiggamma_a23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52" name="Picture 20" descr="C:\Users\Inma\Documents\Fabrice\coupling\anim1\19-newfiggamma_a22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53" name="Picture 21" descr="C:\Users\Inma\Documents\Fabrice\coupling\anim1\20-newfiggamma_a21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54" name="Picture 22" descr="C:\Users\Inma\Documents\Fabrice\coupling\anim1\21-newfiggamma_a20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55" name="Picture 23" descr="C:\Users\Inma\Documents\Fabrice\coupling\anim1\22-newfiggamma_a19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56" name="Picture 24" descr="C:\Users\Inma\Documents\Fabrice\coupling\anim1\23-newfiggamma_a18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57" name="Picture 25" descr="C:\Users\Inma\Documents\Fabrice\coupling\anim1\24-newfiggamma_a17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58" name="Picture 26" descr="C:\Users\Inma\Documents\Fabrice\coupling\anim1\25-newfiggamma_a16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59" name="Picture 27" descr="C:\Users\Inma\Documents\Fabrice\coupling\anim1\26-newfiggamma_a15.pn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60" name="Picture 28" descr="C:\Users\Inma\Documents\Fabrice\coupling\anim1\27-newfiggamma_a14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61" name="Picture 29" descr="C:\Users\Inma\Documents\Fabrice\coupling\anim1\28-newfiggamma_a13.pn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62" name="Picture 30" descr="C:\Users\Inma\Documents\Fabrice\coupling\anim1\29-newfiggamma_a12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63" name="Picture 31" descr="C:\Users\Inma\Documents\Fabrice\coupling\anim1\30-newfiggamma_a11.pn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64" name="Picture 32" descr="C:\Users\Inma\Documents\Fabrice\coupling\anim1\31-newfiggamma_a10.pn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65" name="Picture 33" descr="C:\Users\Inma\Documents\Fabrice\coupling\anim1\32-newfiggamma_a9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358000" y="1144800"/>
            <a:ext cx="4826000" cy="4816475"/>
          </a:xfrm>
          <a:prstGeom prst="rect">
            <a:avLst/>
          </a:prstGeom>
          <a:noFill/>
        </p:spPr>
      </p:pic>
      <p:pic>
        <p:nvPicPr>
          <p:cNvPr id="66" name="Picture 34" descr="C:\Users\Inma\Documents\Fabrice\coupling\anim1\33-newfiggamma_a8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67" name="Picture 35" descr="C:\Users\Inma\Documents\Fabrice\coupling\anim1\34-newfiggamma_a7.pn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68" name="Picture 36" descr="C:\Users\Inma\Documents\Fabrice\coupling\anim1\35-newfiggamma_a6.pn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69" name="Picture 37" descr="C:\Users\Inma\Documents\Fabrice\coupling\anim1\36-newfiggamma_a5.pn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2358000" y="1144800"/>
            <a:ext cx="4826001" cy="4816475"/>
          </a:xfrm>
          <a:prstGeom prst="rect">
            <a:avLst/>
          </a:prstGeom>
          <a:noFill/>
        </p:spPr>
      </p:pic>
      <p:pic>
        <p:nvPicPr>
          <p:cNvPr id="70" name="Picture 38" descr="C:\Users\Inma\Documents\Fabrice\coupling\anim1\37-newfiggamma_a4.pn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71" name="Picture 39" descr="C:\Users\Inma\Documents\Fabrice\coupling\anim1\38-newfiggamma_a3.pn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72" name="Picture 40" descr="C:\Users\Inma\Documents\Fabrice\coupling\anim1\39-newfiggamma_a2.pn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358000" y="1144800"/>
            <a:ext cx="4826000" cy="4816476"/>
          </a:xfrm>
          <a:prstGeom prst="rect">
            <a:avLst/>
          </a:prstGeom>
          <a:noFill/>
        </p:spPr>
      </p:pic>
      <p:pic>
        <p:nvPicPr>
          <p:cNvPr id="73" name="Picture 41" descr="C:\Users\Inma\Documents\Fabrice\coupling\anim1\40-newfiggamma_a1.pn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grpSp>
        <p:nvGrpSpPr>
          <p:cNvPr id="74" name="Group 73"/>
          <p:cNvGrpSpPr/>
          <p:nvPr/>
        </p:nvGrpSpPr>
        <p:grpSpPr>
          <a:xfrm>
            <a:off x="791268" y="1028260"/>
            <a:ext cx="908125" cy="2239179"/>
            <a:chOff x="7412541" y="483834"/>
            <a:chExt cx="1512210" cy="3728682"/>
          </a:xfrm>
          <a:solidFill>
            <a:schemeClr val="bg1"/>
          </a:solidFill>
        </p:grpSpPr>
        <p:sp>
          <p:nvSpPr>
            <p:cNvPr id="81" name="Rectangle 80"/>
            <p:cNvSpPr/>
            <p:nvPr/>
          </p:nvSpPr>
          <p:spPr>
            <a:xfrm>
              <a:off x="7412541" y="483834"/>
              <a:ext cx="1512210" cy="37286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12" descr="C:\Users\Inma\Documents\Fabrice\glauber\arrow.png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7472102" y="589847"/>
              <a:ext cx="280056" cy="3525877"/>
            </a:xfrm>
            <a:prstGeom prst="rect">
              <a:avLst/>
            </a:prstGeom>
            <a:grpFill/>
          </p:spPr>
        </p:pic>
        <p:pic>
          <p:nvPicPr>
            <p:cNvPr id="84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7755218" y="2583444"/>
              <a:ext cx="920950" cy="3180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85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7755218" y="1747699"/>
              <a:ext cx="929805" cy="318045"/>
            </a:xfrm>
            <a:prstGeom prst="rect">
              <a:avLst/>
            </a:prstGeom>
            <a:grpFill/>
          </p:spPr>
        </p:pic>
        <p:pic>
          <p:nvPicPr>
            <p:cNvPr id="86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7755218" y="964188"/>
              <a:ext cx="982937" cy="318045"/>
            </a:xfrm>
            <a:prstGeom prst="rect">
              <a:avLst/>
            </a:prstGeom>
            <a:grpFill/>
          </p:spPr>
        </p:pic>
        <p:pic>
          <p:nvPicPr>
            <p:cNvPr id="87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7755218" y="3419189"/>
              <a:ext cx="933125" cy="318045"/>
            </a:xfrm>
            <a:prstGeom prst="rect">
              <a:avLst/>
            </a:prstGeom>
            <a:grpFill/>
          </p:spPr>
        </p:pic>
      </p:grpSp>
      <p:sp>
        <p:nvSpPr>
          <p:cNvPr id="88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903" y="6440611"/>
            <a:ext cx="899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fr-FR" dirty="0" err="1" smtClean="0">
                <a:latin typeface="+mj-lt"/>
              </a:rPr>
              <a:t>Ibid</a:t>
            </a:r>
            <a:r>
              <a:rPr lang="fr-FR" dirty="0" smtClean="0">
                <a:latin typeface="+mj-lt"/>
              </a:rPr>
              <a:t>: </a:t>
            </a:r>
            <a:r>
              <a:rPr lang="es-ES" i="1" dirty="0" err="1">
                <a:latin typeface="+mj-lt"/>
                <a:cs typeface="Bookman Old Style"/>
              </a:rPr>
              <a:t>Two-photon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es-ES" i="1" dirty="0" err="1">
                <a:latin typeface="+mj-lt"/>
                <a:cs typeface="Bookman Old Style"/>
              </a:rPr>
              <a:t>spectra</a:t>
            </a:r>
            <a:r>
              <a:rPr lang="es-ES" i="1" dirty="0">
                <a:latin typeface="+mj-lt"/>
                <a:cs typeface="Bookman Old Style"/>
              </a:rPr>
              <a:t> of quantum </a:t>
            </a:r>
            <a:r>
              <a:rPr lang="es-ES" i="1" dirty="0" err="1" smtClean="0">
                <a:latin typeface="+mj-lt"/>
                <a:cs typeface="Bookman Old Style"/>
              </a:rPr>
              <a:t>emitters</a:t>
            </a:r>
            <a:r>
              <a:rPr lang="es-ES" i="1" dirty="0" smtClean="0">
                <a:latin typeface="+mj-lt"/>
                <a:cs typeface="Bookman Old Style"/>
              </a:rPr>
              <a:t>, </a:t>
            </a:r>
            <a:r>
              <a:rPr lang="es-ES" dirty="0" smtClean="0">
                <a:latin typeface="+mj-lt"/>
                <a:cs typeface="Bookman Old Style"/>
              </a:rPr>
              <a:t>A</a:t>
            </a:r>
            <a:r>
              <a:rPr lang="es-ES" dirty="0">
                <a:latin typeface="+mj-lt"/>
                <a:cs typeface="Bookman Old Style"/>
              </a:rPr>
              <a:t>. </a:t>
            </a:r>
            <a:r>
              <a:rPr lang="es-ES" dirty="0" err="1">
                <a:latin typeface="+mj-lt"/>
                <a:cs typeface="Bookman Old Style"/>
              </a:rPr>
              <a:t>Gonzalez</a:t>
            </a:r>
            <a:r>
              <a:rPr lang="es-ES" dirty="0">
                <a:latin typeface="+mj-lt"/>
                <a:cs typeface="Bookman Old Style"/>
              </a:rPr>
              <a:t>-Tudela </a:t>
            </a:r>
            <a:r>
              <a:rPr lang="es-ES" i="1" dirty="0">
                <a:latin typeface="+mj-lt"/>
                <a:cs typeface="Bookman Old Style"/>
              </a:rPr>
              <a:t>et al</a:t>
            </a:r>
            <a:r>
              <a:rPr lang="es-ES" i="1" dirty="0" smtClean="0">
                <a:latin typeface="+mj-lt"/>
                <a:cs typeface="Bookman Old Style"/>
              </a:rPr>
              <a:t>.</a:t>
            </a:r>
            <a:r>
              <a:rPr lang="es-ES" dirty="0" smtClean="0">
                <a:latin typeface="+mj-lt"/>
                <a:cs typeface="Bookman Old Style"/>
              </a:rPr>
              <a:t>,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pl-PL" dirty="0" smtClean="0">
                <a:latin typeface="+mj-lt"/>
                <a:cs typeface="Bookman Old Style"/>
              </a:rPr>
              <a:t>New </a:t>
            </a:r>
            <a:r>
              <a:rPr lang="pl-PL" dirty="0">
                <a:latin typeface="+mj-lt"/>
                <a:cs typeface="Bookman Old Style"/>
              </a:rPr>
              <a:t>J. Phys. </a:t>
            </a:r>
            <a:r>
              <a:rPr lang="pl-PL" b="1" dirty="0">
                <a:latin typeface="+mj-lt"/>
                <a:cs typeface="Bookman Old Style"/>
              </a:rPr>
              <a:t>15</a:t>
            </a:r>
            <a:r>
              <a:rPr lang="pl-PL" dirty="0">
                <a:latin typeface="+mj-lt"/>
                <a:cs typeface="Bookman Old Style"/>
              </a:rPr>
              <a:t>, 033036 (2013</a:t>
            </a:r>
            <a:r>
              <a:rPr lang="pl-PL" dirty="0" smtClean="0">
                <a:latin typeface="+mj-lt"/>
                <a:cs typeface="Bookman Old Style"/>
              </a:rPr>
              <a:t>)</a:t>
            </a:r>
            <a:endParaRPr lang="fr-FR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7477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8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1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7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3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6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2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4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C:\Users\Inma\Documents\Fabrice\coupling\anim1\40-newfiggamma_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8000" y="1144800"/>
            <a:ext cx="4826001" cy="4816476"/>
          </a:xfrm>
          <a:prstGeom prst="rect">
            <a:avLst/>
          </a:prstGeom>
          <a:noFill/>
        </p:spPr>
      </p:pic>
      <p:pic>
        <p:nvPicPr>
          <p:cNvPr id="1027" name="Picture 3" descr="C:\Users\Inma\Documents\Fabrice\JC\JC-ladder\2--horizont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7724" y="2540907"/>
            <a:ext cx="3321051" cy="2147888"/>
          </a:xfrm>
          <a:prstGeom prst="rect">
            <a:avLst/>
          </a:prstGeom>
          <a:noFill/>
        </p:spPr>
      </p:pic>
      <p:pic>
        <p:nvPicPr>
          <p:cNvPr id="12" name="Picture 3" descr="C:\Users\Inma\Documents\Fabrice\JC\JC-ladder\2--horizont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4217" y="2541250"/>
            <a:ext cx="3321051" cy="2147888"/>
          </a:xfrm>
          <a:prstGeom prst="rect">
            <a:avLst/>
          </a:prstGeom>
          <a:noFill/>
        </p:spPr>
      </p:pic>
      <p:pic>
        <p:nvPicPr>
          <p:cNvPr id="21" name="Picture 5" descr="C:\Users\Inma\Documents\Fabrice\JC\JC-ladder\7--thesefeatur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857364"/>
            <a:ext cx="3422650" cy="3400425"/>
          </a:xfrm>
          <a:prstGeom prst="rect">
            <a:avLst/>
          </a:prstGeom>
          <a:noFill/>
        </p:spPr>
      </p:pic>
      <p:pic>
        <p:nvPicPr>
          <p:cNvPr id="22" name="Picture 6" descr="C:\Users\Inma\Documents\Fabrice\JC\JC-ladder\8--andalsothes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928802"/>
            <a:ext cx="3321050" cy="3351213"/>
          </a:xfrm>
          <a:prstGeom prst="rect">
            <a:avLst/>
          </a:prstGeom>
          <a:noFill/>
        </p:spPr>
      </p:pic>
      <p:pic>
        <p:nvPicPr>
          <p:cNvPr id="26" name="Picture 9" descr="C:\Users\Inma\Downloads\conservatio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2076829"/>
            <a:ext cx="2606737" cy="2638056"/>
          </a:xfrm>
          <a:prstGeom prst="rect">
            <a:avLst/>
          </a:prstGeom>
          <a:noFill/>
        </p:spPr>
      </p:pic>
      <p:pic>
        <p:nvPicPr>
          <p:cNvPr id="29" name="Picture 28" descr="JC-spectra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09"/>
          <a:stretch/>
        </p:blipFill>
        <p:spPr>
          <a:xfrm>
            <a:off x="311215" y="3433862"/>
            <a:ext cx="1974785" cy="3043345"/>
          </a:xfrm>
          <a:prstGeom prst="rect">
            <a:avLst/>
          </a:prstGeom>
        </p:spPr>
      </p:pic>
      <p:pic>
        <p:nvPicPr>
          <p:cNvPr id="30" name="Picture 29" descr="JC-spectra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5" y="3435326"/>
            <a:ext cx="1913856" cy="2930766"/>
          </a:xfrm>
          <a:prstGeom prst="rect">
            <a:avLst/>
          </a:prstGeom>
        </p:spPr>
      </p:pic>
      <p:grpSp>
        <p:nvGrpSpPr>
          <p:cNvPr id="1025" name="Group 1024"/>
          <p:cNvGrpSpPr/>
          <p:nvPr/>
        </p:nvGrpSpPr>
        <p:grpSpPr>
          <a:xfrm>
            <a:off x="1748692" y="4390036"/>
            <a:ext cx="0" cy="1875600"/>
            <a:chOff x="1748692" y="2813538"/>
            <a:chExt cx="0" cy="1875600"/>
          </a:xfrm>
        </p:grpSpPr>
        <p:cxnSp>
          <p:nvCxnSpPr>
            <p:cNvPr id="3" name="Straight Arrow Connector 2"/>
            <p:cNvCxnSpPr>
              <a:cxnSpLocks noChangeAspect="1"/>
            </p:cNvCxnSpPr>
            <p:nvPr/>
          </p:nvCxnSpPr>
          <p:spPr>
            <a:xfrm>
              <a:off x="1748692" y="2813538"/>
              <a:ext cx="0" cy="73269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prstDash val="sysDot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</p:cNvCxnSpPr>
            <p:nvPr/>
          </p:nvCxnSpPr>
          <p:spPr>
            <a:xfrm>
              <a:off x="1748692" y="3546231"/>
              <a:ext cx="0" cy="1142907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prstDash val="sysDot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91268" y="1028260"/>
            <a:ext cx="908125" cy="2239179"/>
            <a:chOff x="7412541" y="483834"/>
            <a:chExt cx="1512210" cy="3728682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7412541" y="483834"/>
              <a:ext cx="1512210" cy="37286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2" descr="C:\Users\Inma\Documents\Fabrice\glauber\arrow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72102" y="589847"/>
              <a:ext cx="280056" cy="3525877"/>
            </a:xfrm>
            <a:prstGeom prst="rect">
              <a:avLst/>
            </a:prstGeom>
            <a:grpFill/>
          </p:spPr>
        </p:pic>
        <p:pic>
          <p:nvPicPr>
            <p:cNvPr id="33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55218" y="2583444"/>
              <a:ext cx="920950" cy="3180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34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755218" y="1747699"/>
              <a:ext cx="929805" cy="318045"/>
            </a:xfrm>
            <a:prstGeom prst="rect">
              <a:avLst/>
            </a:prstGeom>
            <a:grpFill/>
          </p:spPr>
        </p:pic>
        <p:pic>
          <p:nvPicPr>
            <p:cNvPr id="35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55218" y="964188"/>
              <a:ext cx="982937" cy="318045"/>
            </a:xfrm>
            <a:prstGeom prst="rect">
              <a:avLst/>
            </a:prstGeom>
            <a:grpFill/>
          </p:spPr>
        </p:pic>
        <p:pic>
          <p:nvPicPr>
            <p:cNvPr id="43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755218" y="3419189"/>
              <a:ext cx="933125" cy="318045"/>
            </a:xfrm>
            <a:prstGeom prst="rect">
              <a:avLst/>
            </a:prstGeom>
            <a:grpFill/>
          </p:spPr>
        </p:pic>
      </p:grpSp>
      <p:sp>
        <p:nvSpPr>
          <p:cNvPr id="44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5903" y="6440611"/>
            <a:ext cx="899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fr-FR" dirty="0" err="1" smtClean="0">
                <a:latin typeface="+mj-lt"/>
              </a:rPr>
              <a:t>Ibid</a:t>
            </a:r>
            <a:r>
              <a:rPr lang="fr-FR" dirty="0" smtClean="0">
                <a:latin typeface="+mj-lt"/>
              </a:rPr>
              <a:t>: </a:t>
            </a:r>
            <a:r>
              <a:rPr lang="es-ES" i="1" dirty="0" err="1">
                <a:latin typeface="+mj-lt"/>
                <a:cs typeface="Bookman Old Style"/>
              </a:rPr>
              <a:t>Two-photon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es-ES" i="1" dirty="0" err="1">
                <a:latin typeface="+mj-lt"/>
                <a:cs typeface="Bookman Old Style"/>
              </a:rPr>
              <a:t>spectra</a:t>
            </a:r>
            <a:r>
              <a:rPr lang="es-ES" i="1" dirty="0">
                <a:latin typeface="+mj-lt"/>
                <a:cs typeface="Bookman Old Style"/>
              </a:rPr>
              <a:t> of quantum </a:t>
            </a:r>
            <a:r>
              <a:rPr lang="es-ES" i="1" dirty="0" err="1" smtClean="0">
                <a:latin typeface="+mj-lt"/>
                <a:cs typeface="Bookman Old Style"/>
              </a:rPr>
              <a:t>emitters</a:t>
            </a:r>
            <a:r>
              <a:rPr lang="es-ES" i="1" dirty="0" smtClean="0">
                <a:latin typeface="+mj-lt"/>
                <a:cs typeface="Bookman Old Style"/>
              </a:rPr>
              <a:t>, </a:t>
            </a:r>
            <a:r>
              <a:rPr lang="es-ES" dirty="0" smtClean="0">
                <a:latin typeface="+mj-lt"/>
                <a:cs typeface="Bookman Old Style"/>
              </a:rPr>
              <a:t>A</a:t>
            </a:r>
            <a:r>
              <a:rPr lang="es-ES" dirty="0">
                <a:latin typeface="+mj-lt"/>
                <a:cs typeface="Bookman Old Style"/>
              </a:rPr>
              <a:t>. </a:t>
            </a:r>
            <a:r>
              <a:rPr lang="es-ES" dirty="0" err="1">
                <a:latin typeface="+mj-lt"/>
                <a:cs typeface="Bookman Old Style"/>
              </a:rPr>
              <a:t>Gonzalez</a:t>
            </a:r>
            <a:r>
              <a:rPr lang="es-ES" dirty="0">
                <a:latin typeface="+mj-lt"/>
                <a:cs typeface="Bookman Old Style"/>
              </a:rPr>
              <a:t>-Tudela </a:t>
            </a:r>
            <a:r>
              <a:rPr lang="es-ES" i="1" dirty="0">
                <a:latin typeface="+mj-lt"/>
                <a:cs typeface="Bookman Old Style"/>
              </a:rPr>
              <a:t>et al</a:t>
            </a:r>
            <a:r>
              <a:rPr lang="es-ES" i="1" dirty="0" smtClean="0">
                <a:latin typeface="+mj-lt"/>
                <a:cs typeface="Bookman Old Style"/>
              </a:rPr>
              <a:t>.</a:t>
            </a:r>
            <a:r>
              <a:rPr lang="es-ES" dirty="0" smtClean="0">
                <a:latin typeface="+mj-lt"/>
                <a:cs typeface="Bookman Old Style"/>
              </a:rPr>
              <a:t>,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pl-PL" dirty="0" smtClean="0">
                <a:latin typeface="+mj-lt"/>
                <a:cs typeface="Bookman Old Style"/>
              </a:rPr>
              <a:t>New </a:t>
            </a:r>
            <a:r>
              <a:rPr lang="pl-PL" dirty="0">
                <a:latin typeface="+mj-lt"/>
                <a:cs typeface="Bookman Old Style"/>
              </a:rPr>
              <a:t>J. Phys. </a:t>
            </a:r>
            <a:r>
              <a:rPr lang="pl-PL" b="1" dirty="0">
                <a:latin typeface="+mj-lt"/>
                <a:cs typeface="Bookman Old Style"/>
              </a:rPr>
              <a:t>15</a:t>
            </a:r>
            <a:r>
              <a:rPr lang="pl-PL" dirty="0">
                <a:latin typeface="+mj-lt"/>
                <a:cs typeface="Bookman Old Style"/>
              </a:rPr>
              <a:t>, 033036 (2013</a:t>
            </a:r>
            <a:r>
              <a:rPr lang="pl-PL" dirty="0" smtClean="0">
                <a:latin typeface="+mj-lt"/>
                <a:cs typeface="Bookman Old Style"/>
              </a:rPr>
              <a:t>)</a:t>
            </a:r>
            <a:endParaRPr lang="fr-FR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6539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6" presetClass="pat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2702E-6 5.73808E-7 L 0.376 -0.160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91" y="-80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6" presetClass="path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0149E-7 5.73808E-7 L 0.37565 -0.160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4" y="-80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6943E-6 5.09024E-8 L 0.36298 0.10528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49" y="52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3.12673E-6 L 0.36841 0.3522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17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6" descr="C:\Users\Inma\Documents\Fabrice\filters\third\f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sp>
        <p:nvSpPr>
          <p:cNvPr id="26" name="Left-Up Arrow 25"/>
          <p:cNvSpPr/>
          <p:nvPr/>
        </p:nvSpPr>
        <p:spPr>
          <a:xfrm rot="16200000">
            <a:off x="6572264" y="1428736"/>
            <a:ext cx="285752" cy="285752"/>
          </a:xfrm>
          <a:prstGeom prst="left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Box 24"/>
          <p:cNvSpPr txBox="1"/>
          <p:nvPr/>
        </p:nvSpPr>
        <p:spPr>
          <a:xfrm>
            <a:off x="6677023" y="1047750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Ideal</a:t>
            </a:r>
          </a:p>
          <a:p>
            <a:r>
              <a:rPr lang="es-ES" dirty="0" smtClean="0">
                <a:latin typeface="Garamond" pitchFamily="18" charset="0"/>
              </a:rPr>
              <a:t>   detector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4414" y="4510801"/>
            <a:ext cx="1599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Garamond" pitchFamily="18" charset="0"/>
              </a:rPr>
              <a:t>Filter</a:t>
            </a:r>
            <a:r>
              <a:rPr lang="es-ES" dirty="0" smtClean="0">
                <a:latin typeface="Garamond" pitchFamily="18" charset="0"/>
              </a:rPr>
              <a:t> </a:t>
            </a:r>
            <a:r>
              <a:rPr lang="es-ES" dirty="0" err="1" smtClean="0">
                <a:latin typeface="Garamond" pitchFamily="18" charset="0"/>
              </a:rPr>
              <a:t>linewidth</a:t>
            </a:r>
            <a:endParaRPr lang="es-ES" dirty="0" smtClean="0">
              <a:latin typeface="Garamond" pitchFamily="18" charset="0"/>
            </a:endParaRPr>
          </a:p>
          <a:p>
            <a:r>
              <a:rPr lang="es-ES" dirty="0" err="1" smtClean="0">
                <a:latin typeface="Garamond" pitchFamily="18" charset="0"/>
              </a:rPr>
              <a:t>mandatory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2571736" y="4867991"/>
            <a:ext cx="571504" cy="14287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Group 16"/>
          <p:cNvGrpSpPr/>
          <p:nvPr/>
        </p:nvGrpSpPr>
        <p:grpSpPr>
          <a:xfrm>
            <a:off x="791268" y="1028260"/>
            <a:ext cx="908125" cy="2239179"/>
            <a:chOff x="7412541" y="483834"/>
            <a:chExt cx="1512210" cy="3728682"/>
          </a:xfrm>
          <a:solidFill>
            <a:schemeClr val="bg1"/>
          </a:solidFill>
        </p:grpSpPr>
        <p:sp>
          <p:nvSpPr>
            <p:cNvPr id="18" name="Rectangle 17"/>
            <p:cNvSpPr/>
            <p:nvPr/>
          </p:nvSpPr>
          <p:spPr>
            <a:xfrm>
              <a:off x="7412541" y="483834"/>
              <a:ext cx="1512210" cy="37286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2" descr="C:\Users\Inma\Documents\Fabrice\glauber\arro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72102" y="589847"/>
              <a:ext cx="280056" cy="3525877"/>
            </a:xfrm>
            <a:prstGeom prst="rect">
              <a:avLst/>
            </a:prstGeom>
            <a:grpFill/>
          </p:spPr>
        </p:pic>
        <p:pic>
          <p:nvPicPr>
            <p:cNvPr id="20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55218" y="2583444"/>
              <a:ext cx="920950" cy="3180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21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55218" y="1747699"/>
              <a:ext cx="929805" cy="318045"/>
            </a:xfrm>
            <a:prstGeom prst="rect">
              <a:avLst/>
            </a:prstGeom>
            <a:grpFill/>
          </p:spPr>
        </p:pic>
        <p:pic>
          <p:nvPicPr>
            <p:cNvPr id="22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55218" y="964188"/>
              <a:ext cx="982937" cy="318045"/>
            </a:xfrm>
            <a:prstGeom prst="rect">
              <a:avLst/>
            </a:prstGeom>
            <a:grpFill/>
          </p:spPr>
        </p:pic>
        <p:pic>
          <p:nvPicPr>
            <p:cNvPr id="23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55218" y="3419189"/>
              <a:ext cx="933125" cy="318045"/>
            </a:xfrm>
            <a:prstGeom prst="rect">
              <a:avLst/>
            </a:prstGeom>
            <a:grpFill/>
          </p:spPr>
        </p:pic>
      </p:grpSp>
      <p:sp>
        <p:nvSpPr>
          <p:cNvPr id="27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903" y="6440611"/>
            <a:ext cx="899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fr-FR" dirty="0" err="1" smtClean="0">
                <a:latin typeface="+mj-lt"/>
              </a:rPr>
              <a:t>Ibid</a:t>
            </a:r>
            <a:r>
              <a:rPr lang="fr-FR" dirty="0" smtClean="0">
                <a:latin typeface="+mj-lt"/>
              </a:rPr>
              <a:t>: </a:t>
            </a:r>
            <a:r>
              <a:rPr lang="es-ES" i="1" dirty="0" err="1">
                <a:latin typeface="+mj-lt"/>
                <a:cs typeface="Bookman Old Style"/>
              </a:rPr>
              <a:t>Two-photon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es-ES" i="1" dirty="0" err="1">
                <a:latin typeface="+mj-lt"/>
                <a:cs typeface="Bookman Old Style"/>
              </a:rPr>
              <a:t>spectra</a:t>
            </a:r>
            <a:r>
              <a:rPr lang="es-ES" i="1" dirty="0">
                <a:latin typeface="+mj-lt"/>
                <a:cs typeface="Bookman Old Style"/>
              </a:rPr>
              <a:t> of quantum </a:t>
            </a:r>
            <a:r>
              <a:rPr lang="es-ES" i="1" dirty="0" err="1" smtClean="0">
                <a:latin typeface="+mj-lt"/>
                <a:cs typeface="Bookman Old Style"/>
              </a:rPr>
              <a:t>emitters</a:t>
            </a:r>
            <a:r>
              <a:rPr lang="es-ES" i="1" dirty="0" smtClean="0">
                <a:latin typeface="+mj-lt"/>
                <a:cs typeface="Bookman Old Style"/>
              </a:rPr>
              <a:t>, </a:t>
            </a:r>
            <a:r>
              <a:rPr lang="es-ES" dirty="0" smtClean="0">
                <a:latin typeface="+mj-lt"/>
                <a:cs typeface="Bookman Old Style"/>
              </a:rPr>
              <a:t>A</a:t>
            </a:r>
            <a:r>
              <a:rPr lang="es-ES" dirty="0">
                <a:latin typeface="+mj-lt"/>
                <a:cs typeface="Bookman Old Style"/>
              </a:rPr>
              <a:t>. </a:t>
            </a:r>
            <a:r>
              <a:rPr lang="es-ES" dirty="0" err="1">
                <a:latin typeface="+mj-lt"/>
                <a:cs typeface="Bookman Old Style"/>
              </a:rPr>
              <a:t>Gonzalez</a:t>
            </a:r>
            <a:r>
              <a:rPr lang="es-ES" dirty="0">
                <a:latin typeface="+mj-lt"/>
                <a:cs typeface="Bookman Old Style"/>
              </a:rPr>
              <a:t>-Tudela </a:t>
            </a:r>
            <a:r>
              <a:rPr lang="es-ES" i="1" dirty="0">
                <a:latin typeface="+mj-lt"/>
                <a:cs typeface="Bookman Old Style"/>
              </a:rPr>
              <a:t>et al</a:t>
            </a:r>
            <a:r>
              <a:rPr lang="es-ES" i="1" dirty="0" smtClean="0">
                <a:latin typeface="+mj-lt"/>
                <a:cs typeface="Bookman Old Style"/>
              </a:rPr>
              <a:t>.</a:t>
            </a:r>
            <a:r>
              <a:rPr lang="es-ES" dirty="0" smtClean="0">
                <a:latin typeface="+mj-lt"/>
                <a:cs typeface="Bookman Old Style"/>
              </a:rPr>
              <a:t>,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pl-PL" dirty="0" smtClean="0">
                <a:latin typeface="+mj-lt"/>
                <a:cs typeface="Bookman Old Style"/>
              </a:rPr>
              <a:t>New </a:t>
            </a:r>
            <a:r>
              <a:rPr lang="pl-PL" dirty="0">
                <a:latin typeface="+mj-lt"/>
                <a:cs typeface="Bookman Old Style"/>
              </a:rPr>
              <a:t>J. Phys. </a:t>
            </a:r>
            <a:r>
              <a:rPr lang="pl-PL" b="1" dirty="0">
                <a:latin typeface="+mj-lt"/>
                <a:cs typeface="Bookman Old Style"/>
              </a:rPr>
              <a:t>15</a:t>
            </a:r>
            <a:r>
              <a:rPr lang="pl-PL" dirty="0">
                <a:latin typeface="+mj-lt"/>
                <a:cs typeface="Bookman Old Style"/>
              </a:rPr>
              <a:t>, 033036 (2013</a:t>
            </a:r>
            <a:r>
              <a:rPr lang="pl-PL" dirty="0" smtClean="0">
                <a:latin typeface="+mj-lt"/>
                <a:cs typeface="Bookman Old Style"/>
              </a:rPr>
              <a:t>)</a:t>
            </a:r>
            <a:endParaRPr lang="fr-FR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344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nma\Documents\Fabrice\filters\third\f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099" name="Picture 3" descr="C:\Users\Inma\Documents\Fabrice\filters\third\f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8000" y="1144800"/>
            <a:ext cx="4826001" cy="4826001"/>
          </a:xfrm>
          <a:prstGeom prst="rect">
            <a:avLst/>
          </a:prstGeom>
          <a:noFill/>
        </p:spPr>
      </p:pic>
      <p:pic>
        <p:nvPicPr>
          <p:cNvPr id="4100" name="Picture 4" descr="C:\Users\Inma\Documents\Fabrice\filters\third\f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01" name="Picture 5" descr="C:\Users\Inma\Documents\Fabrice\filters\third\f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02" name="Picture 6" descr="C:\Users\Inma\Documents\Fabrice\filters\third\f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03" name="Picture 7" descr="C:\Users\Inma\Documents\Fabrice\filters\third\f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04" name="Picture 8" descr="C:\Users\Inma\Documents\Fabrice\filters\third\f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05" name="Picture 9" descr="C:\Users\Inma\Documents\Fabrice\filters\third\f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06" name="Picture 10" descr="C:\Users\Inma\Documents\Fabrice\filters\third\f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07" name="Picture 11" descr="C:\Users\Inma\Documents\Fabrice\filters\third\f10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08" name="Picture 12" descr="C:\Users\Inma\Documents\Fabrice\filters\third\f1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09" name="Picture 13" descr="C:\Users\Inma\Documents\Fabrice\filters\third\f12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10" name="Picture 14" descr="C:\Users\Inma\Documents\Fabrice\filters\third\f13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11" name="Picture 15" descr="C:\Users\Inma\Documents\Fabrice\filters\third\f14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12" name="Picture 16" descr="C:\Users\Inma\Documents\Fabrice\filters\third\f15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13" name="Picture 17" descr="C:\Users\Inma\Documents\Fabrice\filters\third\f16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114" name="Picture 18" descr="C:\Users\Inma\Documents\Fabrice\filters\third\f17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15" name="Picture 19" descr="C:\Users\Inma\Documents\Fabrice\filters\third\f18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16" name="Picture 20" descr="C:\Users\Inma\Documents\Fabrice\filters\third\f19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17" name="Picture 21" descr="C:\Users\Inma\Documents\Fabrice\filters\third\f20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31" name="Picture 2" descr="C:\Users\Inma\Documents\Fabrice\filters\third\f21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32" name="Picture 3" descr="C:\Users\Inma\Documents\Fabrice\filters\third\f22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58000" y="1144800"/>
            <a:ext cx="4826001" cy="4826001"/>
          </a:xfrm>
          <a:prstGeom prst="rect">
            <a:avLst/>
          </a:prstGeom>
          <a:noFill/>
        </p:spPr>
      </p:pic>
      <p:pic>
        <p:nvPicPr>
          <p:cNvPr id="33" name="Picture 4" descr="C:\Users\Inma\Documents\Fabrice\filters\third\f23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8000" y="1144800"/>
            <a:ext cx="4826001" cy="4826001"/>
          </a:xfrm>
          <a:prstGeom prst="rect">
            <a:avLst/>
          </a:prstGeom>
          <a:noFill/>
        </p:spPr>
      </p:pic>
      <p:pic>
        <p:nvPicPr>
          <p:cNvPr id="34" name="Picture 5" descr="C:\Users\Inma\Documents\Fabrice\filters\third\f24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35" name="Picture 6" descr="C:\Users\Inma\Documents\Fabrice\filters\third\f25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36" name="Picture 7" descr="C:\Users\Inma\Documents\Fabrice\filters\third\f26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37" name="Picture 8" descr="C:\Users\Inma\Documents\Fabrice\filters\third\f27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38" name="Picture 9" descr="C:\Users\Inma\Documents\Fabrice\filters\third\f28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39" name="Picture 10" descr="C:\Users\Inma\Documents\Fabrice\filters\third\f29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0" name="Picture 11" descr="C:\Users\Inma\Documents\Fabrice\filters\third\f30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1" name="Picture 12" descr="C:\Users\Inma\Documents\Fabrice\filters\third\f3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2" name="Picture 13" descr="C:\Users\Inma\Documents\Fabrice\filters\third\f3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3" name="Picture 14" descr="C:\Users\Inma\Documents\Fabrice\filters\third\f3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4" name="Picture 15" descr="C:\Users\Inma\Documents\Fabrice\filters\third\f3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5" name="Picture 16" descr="C:\Users\Inma\Documents\Fabrice\filters\third\f3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6" name="Picture 17" descr="C:\Users\Inma\Documents\Fabrice\filters\third\f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47" name="Picture 18" descr="C:\Users\Inma\Documents\Fabrice\filters\third\f3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8" name="Picture 19" descr="C:\Users\Inma\Documents\Fabrice\filters\third\f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49" name="Picture 20" descr="C:\Users\Inma\Documents\Fabrice\filters\third\f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50" name="Picture 21" descr="C:\Users\Inma\Documents\Fabrice\filters\third\f40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51" name="Picture 22" descr="C:\Users\Inma\Documents\Fabrice\filters\third\f41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52" name="Picture 23" descr="C:\Users\Inma\Documents\Fabrice\filters\third\f42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53" name="Picture 24" descr="C:\Users\Inma\Documents\Fabrice\filters\third\f43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54" name="Picture 25" descr="C:\Users\Inma\Documents\Fabrice\filters\third\f44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55" name="Picture 26" descr="C:\Users\Inma\Documents\Fabrice\filters\third\f45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56" name="Picture 27" descr="C:\Users\Inma\Documents\Fabrice\filters\third\f46.pn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57" name="Picture 28" descr="C:\Users\Inma\Documents\Fabrice\filters\third\f47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58" name="Picture 29" descr="C:\Users\Inma\Documents\Fabrice\filters\third\f48.pn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59" name="Picture 30" descr="C:\Users\Inma\Documents\Fabrice\filters\third\f49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0" name="Picture 31" descr="C:\Users\Inma\Documents\Fabrice\filters\third\f50.pn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1" name="Picture 32" descr="C:\Users\Inma\Documents\Fabrice\filters\third\f51.pn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2" name="Picture 33" descr="C:\Users\Inma\Documents\Fabrice\filters\third\f52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3" name="Picture 34" descr="C:\Users\Inma\Documents\Fabrice\filters\third\f53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4" name="Picture 35" descr="C:\Users\Inma\Documents\Fabrice\filters\third\f54.pn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5" name="Picture 36" descr="C:\Users\Inma\Documents\Fabrice\filters\third\f55.pn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6" name="Picture 37" descr="C:\Users\Inma\Documents\Fabrice\filters\third\f56.pn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7" name="Picture 38" descr="C:\Users\Inma\Documents\Fabrice\filters\third\f57.pn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8" name="Picture 39" descr="C:\Users\Inma\Documents\Fabrice\filters\third\f58.pn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69" name="Picture 40" descr="C:\Users\Inma\Documents\Fabrice\filters\third\f59.pn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0" name="Picture 41" descr="C:\Users\Inma\Documents\Fabrice\filters\third\f60.pn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1" name="Picture 42" descr="C:\Users\Inma\Documents\Fabrice\filters\third\f61.png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2" name="Picture 43" descr="C:\Users\Inma\Documents\Fabrice\filters\third\f62.pn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3" name="Picture 44" descr="C:\Users\Inma\Documents\Fabrice\filters\third\f63.png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4" name="Picture 45" descr="C:\Users\Inma\Documents\Fabrice\filters\third\f64.png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5" name="Picture 46" descr="C:\Users\Inma\Documents\Fabrice\filters\third\f65.png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6" name="Picture 47" descr="C:\Users\Inma\Documents\Fabrice\filters\third\f66.png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7" name="Picture 48" descr="C:\Users\Inma\Documents\Fabrice\filters\third\f67.png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8" name="Picture 49" descr="C:\Users\Inma\Documents\Fabrice\filters\third\f68.png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79" name="Picture 50" descr="C:\Users\Inma\Documents\Fabrice\filters\third\f69.png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0" name="Picture 51" descr="C:\Users\Inma\Documents\Fabrice\filters\third\f70.png"/>
          <p:cNvPicPr>
            <a:picLocks noChangeAspect="1" noChangeArrowheads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1" name="Picture 52" descr="C:\Users\Inma\Documents\Fabrice\filters\third\f71.png"/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2" name="Picture 53" descr="C:\Users\Inma\Documents\Fabrice\filters\third\f72.png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3" name="Picture 54" descr="C:\Users\Inma\Documents\Fabrice\filters\third\f73.png"/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4" name="Picture 55" descr="C:\Users\Inma\Documents\Fabrice\filters\third\f74.png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5" name="Picture 56" descr="C:\Users\Inma\Documents\Fabrice\filters\third\f75.png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6" name="Picture 57" descr="C:\Users\Inma\Documents\Fabrice\filters\third\f76.png"/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7" name="Picture 58" descr="C:\Users\Inma\Documents\Fabrice\filters\third\f77.png"/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8" name="Picture 59" descr="C:\Users\Inma\Documents\Fabrice\filters\third\f78.png"/>
          <p:cNvPicPr>
            <a:picLocks noChangeAspect="1" noChangeArrowheads="1"/>
          </p:cNvPicPr>
          <p:nvPr/>
        </p:nvPicPr>
        <p:blipFill>
          <a:blip r:embed="rId6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89" name="Picture 60" descr="C:\Users\Inma\Documents\Fabrice\filters\third\f79.png"/>
          <p:cNvPicPr>
            <a:picLocks noChangeAspect="1" noChangeArrowheads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2358000" y="1144800"/>
            <a:ext cx="4821752" cy="4821752"/>
          </a:xfrm>
          <a:prstGeom prst="rect">
            <a:avLst/>
          </a:prstGeom>
          <a:noFill/>
        </p:spPr>
      </p:pic>
      <p:pic>
        <p:nvPicPr>
          <p:cNvPr id="90" name="Picture 2" descr="C:\Users\Inma\Documents\Fabrice\filters\third\f78.png"/>
          <p:cNvPicPr>
            <a:picLocks noChangeAspect="1" noChangeArrowheads="1"/>
          </p:cNvPicPr>
          <p:nvPr/>
        </p:nvPicPr>
        <p:blipFill>
          <a:blip r:embed="rId6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1" name="Picture 3" descr="C:\Users\Inma\Documents\Fabrice\filters\third\f77.png"/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2358000" y="1144800"/>
            <a:ext cx="4826001" cy="4826000"/>
          </a:xfrm>
          <a:prstGeom prst="rect">
            <a:avLst/>
          </a:prstGeom>
          <a:noFill/>
        </p:spPr>
      </p:pic>
      <p:pic>
        <p:nvPicPr>
          <p:cNvPr id="92" name="Picture 4" descr="C:\Users\Inma\Documents\Fabrice\filters\third\f76.png"/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3" name="Picture 5" descr="C:\Users\Inma\Documents\Fabrice\filters\third\f75.png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4" name="Picture 6" descr="C:\Users\Inma\Documents\Fabrice\filters\third\f74.png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5" name="Picture 7" descr="C:\Users\Inma\Documents\Fabrice\filters\third\f73.png"/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6" name="Picture 8" descr="C:\Users\Inma\Documents\Fabrice\filters\third\f72.png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7" name="Picture 9" descr="C:\Users\Inma\Documents\Fabrice\filters\third\f71.png"/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8" name="Picture 10" descr="C:\Users\Inma\Documents\Fabrice\filters\third\f69.png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99" name="Picture 11" descr="C:\Users\Inma\Documents\Fabrice\filters\third\f68.png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00" name="Picture 12" descr="C:\Users\Inma\Documents\Fabrice\filters\third\f67.png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01" name="Picture 13" descr="C:\Users\Inma\Documents\Fabrice\filters\third\f66.png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102" name="Picture 14" descr="C:\Users\Inma\Documents\Fabrice\filters\third\f65.png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03" name="Picture 15" descr="C:\Users\Inma\Documents\Fabrice\filters\third\f64.png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104" name="Picture 16" descr="C:\Users\Inma\Documents\Fabrice\filters\third\f63.png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105" name="Picture 17" descr="C:\Users\Inma\Documents\Fabrice\filters\third\f62.pn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106" name="Picture 18" descr="C:\Users\Inma\Documents\Fabrice\filters\third\f61.png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358000" y="1144800"/>
            <a:ext cx="4826000" cy="4826001"/>
          </a:xfrm>
          <a:prstGeom prst="rect">
            <a:avLst/>
          </a:prstGeom>
          <a:noFill/>
        </p:spPr>
      </p:pic>
      <p:pic>
        <p:nvPicPr>
          <p:cNvPr id="107" name="Picture 19" descr="C:\Users\Inma\Documents\Fabrice\filters\third\f60.png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08" name="Picture 20" descr="C:\Users\Inma\Documents\Fabrice\filters\third\f59.pn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09" name="Picture 21" descr="C:\Users\Inma\Documents\Fabrice\filters\third\f58.pn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10" name="Picture 22" descr="C:\Users\Inma\Documents\Fabrice\filters\third\f57.pn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11" name="Picture 23" descr="C:\Users\Inma\Documents\Fabrice\filters\third\f56.png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12" name="Picture 24" descr="C:\Users\Inma\Documents\Fabrice\filters\third\f55.png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13" name="Picture 25" descr="C:\Users\Inma\Documents\Fabrice\filters\third\f54.pn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pic>
        <p:nvPicPr>
          <p:cNvPr id="114" name="Picture 26" descr="C:\Users\Inma\Documents\Fabrice\filters\third\f53.pn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358000" y="1144800"/>
            <a:ext cx="4826000" cy="4826000"/>
          </a:xfrm>
          <a:prstGeom prst="rect">
            <a:avLst/>
          </a:prstGeom>
          <a:noFill/>
        </p:spPr>
      </p:pic>
      <p:grpSp>
        <p:nvGrpSpPr>
          <p:cNvPr id="123" name="Group 122"/>
          <p:cNvGrpSpPr/>
          <p:nvPr/>
        </p:nvGrpSpPr>
        <p:grpSpPr>
          <a:xfrm>
            <a:off x="791268" y="1028260"/>
            <a:ext cx="908125" cy="2239179"/>
            <a:chOff x="7412541" y="483834"/>
            <a:chExt cx="1512210" cy="3728682"/>
          </a:xfrm>
          <a:solidFill>
            <a:schemeClr val="bg1"/>
          </a:solidFill>
        </p:grpSpPr>
        <p:sp>
          <p:nvSpPr>
            <p:cNvPr id="125" name="Rectangle 124"/>
            <p:cNvSpPr/>
            <p:nvPr/>
          </p:nvSpPr>
          <p:spPr>
            <a:xfrm>
              <a:off x="7412541" y="483834"/>
              <a:ext cx="1512210" cy="37286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" descr="C:\Users\Inma\Documents\Fabrice\glauber\arrow.png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7472102" y="589847"/>
              <a:ext cx="280056" cy="3525877"/>
            </a:xfrm>
            <a:prstGeom prst="rect">
              <a:avLst/>
            </a:prstGeom>
            <a:grpFill/>
          </p:spPr>
        </p:pic>
        <p:pic>
          <p:nvPicPr>
            <p:cNvPr id="127" name="Picture 14" descr="C:\Users\Inma\Documents\Fabrice\glauber\1-g2.png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7755218" y="2583444"/>
              <a:ext cx="920950" cy="3180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28" name="Picture 16" descr="C:\Users\Inma\Documents\Fabrice\glauber\2-g2.png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7755218" y="1747699"/>
              <a:ext cx="929805" cy="318045"/>
            </a:xfrm>
            <a:prstGeom prst="rect">
              <a:avLst/>
            </a:prstGeom>
            <a:grpFill/>
          </p:spPr>
        </p:pic>
        <p:pic>
          <p:nvPicPr>
            <p:cNvPr id="129" name="Picture 17" descr="C:\Users\Inma\Documents\Fabrice\glauber\3-g2.png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7755218" y="964188"/>
              <a:ext cx="982937" cy="318045"/>
            </a:xfrm>
            <a:prstGeom prst="rect">
              <a:avLst/>
            </a:prstGeom>
            <a:grpFill/>
          </p:spPr>
        </p:pic>
        <p:pic>
          <p:nvPicPr>
            <p:cNvPr id="130" name="Picture 18" descr="C:\Users\Inma\Documents\Fabrice\glauber\4-g2.png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7755218" y="3419189"/>
              <a:ext cx="933125" cy="318045"/>
            </a:xfrm>
            <a:prstGeom prst="rect">
              <a:avLst/>
            </a:prstGeom>
            <a:grpFill/>
          </p:spPr>
        </p:pic>
      </p:grpSp>
      <p:sp>
        <p:nvSpPr>
          <p:cNvPr id="131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25903" y="6440611"/>
            <a:ext cx="899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fr-FR" dirty="0" err="1" smtClean="0">
                <a:latin typeface="+mj-lt"/>
              </a:rPr>
              <a:t>Ibid</a:t>
            </a:r>
            <a:r>
              <a:rPr lang="fr-FR" dirty="0" smtClean="0">
                <a:latin typeface="+mj-lt"/>
              </a:rPr>
              <a:t>: </a:t>
            </a:r>
            <a:r>
              <a:rPr lang="es-ES" i="1" dirty="0" err="1">
                <a:latin typeface="+mj-lt"/>
                <a:cs typeface="Bookman Old Style"/>
              </a:rPr>
              <a:t>Two-photon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es-ES" i="1" dirty="0" err="1">
                <a:latin typeface="+mj-lt"/>
                <a:cs typeface="Bookman Old Style"/>
              </a:rPr>
              <a:t>spectra</a:t>
            </a:r>
            <a:r>
              <a:rPr lang="es-ES" i="1" dirty="0">
                <a:latin typeface="+mj-lt"/>
                <a:cs typeface="Bookman Old Style"/>
              </a:rPr>
              <a:t> of quantum </a:t>
            </a:r>
            <a:r>
              <a:rPr lang="es-ES" i="1" dirty="0" err="1" smtClean="0">
                <a:latin typeface="+mj-lt"/>
                <a:cs typeface="Bookman Old Style"/>
              </a:rPr>
              <a:t>emitters</a:t>
            </a:r>
            <a:r>
              <a:rPr lang="es-ES" i="1" dirty="0" smtClean="0">
                <a:latin typeface="+mj-lt"/>
                <a:cs typeface="Bookman Old Style"/>
              </a:rPr>
              <a:t>, </a:t>
            </a:r>
            <a:r>
              <a:rPr lang="es-ES" dirty="0" smtClean="0">
                <a:latin typeface="+mj-lt"/>
                <a:cs typeface="Bookman Old Style"/>
              </a:rPr>
              <a:t>A</a:t>
            </a:r>
            <a:r>
              <a:rPr lang="es-ES" dirty="0">
                <a:latin typeface="+mj-lt"/>
                <a:cs typeface="Bookman Old Style"/>
              </a:rPr>
              <a:t>. </a:t>
            </a:r>
            <a:r>
              <a:rPr lang="es-ES" dirty="0" err="1">
                <a:latin typeface="+mj-lt"/>
                <a:cs typeface="Bookman Old Style"/>
              </a:rPr>
              <a:t>Gonzalez</a:t>
            </a:r>
            <a:r>
              <a:rPr lang="es-ES" dirty="0">
                <a:latin typeface="+mj-lt"/>
                <a:cs typeface="Bookman Old Style"/>
              </a:rPr>
              <a:t>-Tudela </a:t>
            </a:r>
            <a:r>
              <a:rPr lang="es-ES" i="1" dirty="0">
                <a:latin typeface="+mj-lt"/>
                <a:cs typeface="Bookman Old Style"/>
              </a:rPr>
              <a:t>et al</a:t>
            </a:r>
            <a:r>
              <a:rPr lang="es-ES" i="1" dirty="0" smtClean="0">
                <a:latin typeface="+mj-lt"/>
                <a:cs typeface="Bookman Old Style"/>
              </a:rPr>
              <a:t>.</a:t>
            </a:r>
            <a:r>
              <a:rPr lang="es-ES" dirty="0" smtClean="0">
                <a:latin typeface="+mj-lt"/>
                <a:cs typeface="Bookman Old Style"/>
              </a:rPr>
              <a:t>,</a:t>
            </a:r>
            <a:r>
              <a:rPr lang="es-ES" i="1" dirty="0">
                <a:latin typeface="+mj-lt"/>
                <a:cs typeface="Bookman Old Style"/>
              </a:rPr>
              <a:t> </a:t>
            </a:r>
            <a:r>
              <a:rPr lang="pl-PL" dirty="0" smtClean="0">
                <a:latin typeface="+mj-lt"/>
                <a:cs typeface="Bookman Old Style"/>
              </a:rPr>
              <a:t>New </a:t>
            </a:r>
            <a:r>
              <a:rPr lang="pl-PL" dirty="0">
                <a:latin typeface="+mj-lt"/>
                <a:cs typeface="Bookman Old Style"/>
              </a:rPr>
              <a:t>J. Phys. </a:t>
            </a:r>
            <a:r>
              <a:rPr lang="pl-PL" b="1" dirty="0">
                <a:latin typeface="+mj-lt"/>
                <a:cs typeface="Bookman Old Style"/>
              </a:rPr>
              <a:t>15</a:t>
            </a:r>
            <a:r>
              <a:rPr lang="pl-PL" dirty="0">
                <a:latin typeface="+mj-lt"/>
                <a:cs typeface="Bookman Old Style"/>
              </a:rPr>
              <a:t>, 033036 (2013</a:t>
            </a:r>
            <a:r>
              <a:rPr lang="pl-PL" dirty="0" smtClean="0">
                <a:latin typeface="+mj-lt"/>
                <a:cs typeface="Bookman Old Style"/>
              </a:rPr>
              <a:t>)</a:t>
            </a:r>
            <a:endParaRPr lang="fr-FR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1691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2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3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4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7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8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9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3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4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6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8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9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2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3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4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5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6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7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8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9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1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2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50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6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70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8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29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1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3200"/>
                            </p:stCondLst>
                            <p:childTnLst>
                              <p:par>
                                <p:cTn id="2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3300"/>
                            </p:stCondLst>
                            <p:childTnLst>
                              <p:par>
                                <p:cTn id="2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3400"/>
                            </p:stCondLst>
                            <p:childTnLst>
                              <p:par>
                                <p:cTn id="2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360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3700"/>
                            </p:stCondLst>
                            <p:childTnLst>
                              <p:par>
                                <p:cTn id="2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3800"/>
                            </p:stCondLst>
                            <p:childTnLst>
                              <p:par>
                                <p:cTn id="2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390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410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20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30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4400"/>
                            </p:stCondLst>
                            <p:childTnLst>
                              <p:par>
                                <p:cTn id="2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460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4700"/>
                            </p:stCondLst>
                            <p:childTnLst>
                              <p:par>
                                <p:cTn id="30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4800"/>
                            </p:stCondLst>
                            <p:childTnLst>
                              <p:par>
                                <p:cTn id="3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490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51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L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28" y="114188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58017" y="118140"/>
            <a:ext cx="5581880" cy="1023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Three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-photon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correlation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spectrum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fr-FR" sz="3200" i="1" dirty="0" err="1" smtClean="0">
                <a:solidFill>
                  <a:schemeClr val="accent1">
                    <a:lumMod val="50000"/>
                  </a:schemeClr>
                </a:solidFill>
              </a:rPr>
              <a:t>Jaynes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-Cummings model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9324" y="4678568"/>
            <a:ext cx="4845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+mj-lt"/>
              </a:rPr>
              <a:t>Andreas </a:t>
            </a:r>
            <a:r>
              <a:rPr lang="es-ES" dirty="0" err="1" smtClean="0">
                <a:latin typeface="+mj-lt"/>
              </a:rPr>
              <a:t>Muller’s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group</a:t>
            </a:r>
            <a:r>
              <a:rPr lang="es-ES" dirty="0" smtClean="0">
                <a:latin typeface="+mj-lt"/>
              </a:rPr>
              <a:t>, </a:t>
            </a:r>
            <a:r>
              <a:rPr lang="es-ES" dirty="0" err="1" smtClean="0">
                <a:latin typeface="+mj-lt"/>
              </a:rPr>
              <a:t>University</a:t>
            </a:r>
            <a:r>
              <a:rPr lang="es-ES" dirty="0" smtClean="0">
                <a:latin typeface="+mj-lt"/>
              </a:rPr>
              <a:t> of South Florida</a:t>
            </a:r>
          </a:p>
          <a:p>
            <a:endParaRPr lang="es-ES" dirty="0">
              <a:latin typeface="+mj-lt"/>
            </a:endParaRPr>
          </a:p>
        </p:txBody>
      </p:sp>
      <p:pic>
        <p:nvPicPr>
          <p:cNvPr id="25609" name="Picture 9" descr="H:\Singapour\material\arxiv-2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46" y="4982682"/>
            <a:ext cx="6935505" cy="19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76" y="-240845"/>
            <a:ext cx="7886700" cy="1325563"/>
          </a:xfrm>
        </p:spPr>
        <p:txBody>
          <a:bodyPr/>
          <a:lstStyle/>
          <a:p>
            <a:r>
              <a:rPr lang="fr-FR" dirty="0" smtClean="0"/>
              <a:t>Back to the </a:t>
            </a:r>
            <a:r>
              <a:rPr lang="fr-FR" dirty="0" err="1" smtClean="0"/>
              <a:t>Mollow</a:t>
            </a:r>
            <a:r>
              <a:rPr lang="fr-FR" dirty="0" smtClean="0"/>
              <a:t> triplet</a:t>
            </a:r>
            <a:endParaRPr lang="es-ES" dirty="0"/>
          </a:p>
        </p:txBody>
      </p:sp>
      <p:pic>
        <p:nvPicPr>
          <p:cNvPr id="25602" name="Picture 2" descr="H:\Singapour\material\2PS\mollow-2PS\panel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8" y="885564"/>
            <a:ext cx="7433416" cy="382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H:\Singapour\material\2PS\mollow-2PS\panel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98" y="721061"/>
            <a:ext cx="6752999" cy="13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:\Singapour\material\2PS\mollow-2PS\panel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5" y="2048837"/>
            <a:ext cx="7134696" cy="22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:\Singapour\material\2PS\fig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27" y="7374"/>
            <a:ext cx="1879748" cy="16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105 0.3169 " pathEditMode="relative" rAng="0" ptsTypes="AA">
                                      <p:cBhvr>
                                        <p:cTn id="22" dur="7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" y="1147313"/>
            <a:ext cx="8254506" cy="4943386"/>
          </a:xfrm>
        </p:spPr>
      </p:pic>
      <p:sp>
        <p:nvSpPr>
          <p:cNvPr id="5" name="CuadroTexto 4"/>
          <p:cNvSpPr txBox="1"/>
          <p:nvPr/>
        </p:nvSpPr>
        <p:spPr>
          <a:xfrm rot="1845346">
            <a:off x="1045651" y="1751542"/>
            <a:ext cx="1756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latin typeface="Bookman Old Style"/>
                <a:cs typeface="Bookman Old Style"/>
              </a:rPr>
              <a:t>Microcavity</a:t>
            </a:r>
            <a:endParaRPr lang="es-ES" sz="1600" dirty="0">
              <a:latin typeface="Bookman Old Style"/>
              <a:cs typeface="Bookman Old Style"/>
            </a:endParaRPr>
          </a:p>
        </p:txBody>
      </p:sp>
      <p:sp>
        <p:nvSpPr>
          <p:cNvPr id="8" name="CuadroTexto 7"/>
          <p:cNvSpPr txBox="1"/>
          <p:nvPr/>
        </p:nvSpPr>
        <p:spPr>
          <a:xfrm rot="1845346">
            <a:off x="656314" y="3761881"/>
            <a:ext cx="1715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latin typeface="Bookman Old Style"/>
                <a:cs typeface="Bookman Old Style"/>
              </a:rPr>
              <a:t>Grating</a:t>
            </a:r>
            <a:endParaRPr lang="es-ES" sz="1600" dirty="0">
              <a:latin typeface="Bookman Old Style"/>
              <a:cs typeface="Bookman Old Style"/>
            </a:endParaRPr>
          </a:p>
        </p:txBody>
      </p:sp>
      <p:sp>
        <p:nvSpPr>
          <p:cNvPr id="9" name="CuadroTexto 8"/>
          <p:cNvSpPr txBox="1"/>
          <p:nvPr/>
        </p:nvSpPr>
        <p:spPr>
          <a:xfrm rot="1845346">
            <a:off x="2376001" y="3745831"/>
            <a:ext cx="1778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latin typeface="Bookman Old Style"/>
                <a:cs typeface="Bookman Old Style"/>
              </a:rPr>
              <a:t>Photocathode</a:t>
            </a:r>
            <a:endParaRPr lang="es-ES" sz="1600" dirty="0">
              <a:latin typeface="Bookman Old Style"/>
              <a:cs typeface="Bookman Old Style"/>
            </a:endParaRPr>
          </a:p>
        </p:txBody>
      </p:sp>
      <p:sp>
        <p:nvSpPr>
          <p:cNvPr id="10" name="CuadroTexto 9"/>
          <p:cNvSpPr txBox="1"/>
          <p:nvPr/>
        </p:nvSpPr>
        <p:spPr>
          <a:xfrm rot="1845346">
            <a:off x="4146467" y="3539085"/>
            <a:ext cx="16917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latin typeface="Bookman Old Style"/>
                <a:cs typeface="Bookman Old Style"/>
              </a:rPr>
              <a:t>Oscillatory</a:t>
            </a:r>
            <a:endParaRPr lang="es-ES" sz="1600" dirty="0" smtClean="0">
              <a:latin typeface="Bookman Old Style"/>
              <a:cs typeface="Bookman Old Style"/>
            </a:endParaRPr>
          </a:p>
          <a:p>
            <a:pPr algn="ctr"/>
            <a:r>
              <a:rPr lang="es-ES" sz="1600" dirty="0" err="1" smtClean="0">
                <a:latin typeface="Bookman Old Style"/>
                <a:cs typeface="Bookman Old Style"/>
              </a:rPr>
              <a:t>field</a:t>
            </a:r>
            <a:endParaRPr lang="es-ES" sz="1600" dirty="0">
              <a:latin typeface="Bookman Old Style"/>
              <a:cs typeface="Bookman Old Style"/>
            </a:endParaRPr>
          </a:p>
        </p:txBody>
      </p:sp>
      <p:sp>
        <p:nvSpPr>
          <p:cNvPr id="11" name="CuadroTexto 10"/>
          <p:cNvSpPr txBox="1"/>
          <p:nvPr/>
        </p:nvSpPr>
        <p:spPr>
          <a:xfrm rot="1845346">
            <a:off x="4186015" y="1508538"/>
            <a:ext cx="2102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Bookman Old Style"/>
                <a:cs typeface="Bookman Old Style"/>
              </a:rPr>
              <a:t>CCD detector</a:t>
            </a:r>
            <a:endParaRPr lang="es-ES" sz="1600" dirty="0">
              <a:latin typeface="Bookman Old Style"/>
              <a:cs typeface="Bookman Old Style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err="1" smtClean="0">
                <a:solidFill>
                  <a:schemeClr val="bg1">
                    <a:lumMod val="50000"/>
                  </a:schemeClr>
                </a:solidFill>
              </a:rPr>
              <a:t>Simpler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200" i="1" dirty="0" err="1" smtClean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 not </a:t>
            </a:r>
            <a:r>
              <a:rPr lang="fr-FR" sz="3200" i="1" dirty="0" err="1" smtClean="0">
                <a:solidFill>
                  <a:schemeClr val="bg1">
                    <a:lumMod val="50000"/>
                  </a:schemeClr>
                </a:solidFill>
              </a:rPr>
              <a:t>duller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: the Boson </a:t>
            </a:r>
            <a:r>
              <a:rPr lang="fr-FR" sz="3200" i="1" dirty="0" err="1" smtClean="0">
                <a:solidFill>
                  <a:schemeClr val="bg1">
                    <a:lumMod val="50000"/>
                  </a:schemeClr>
                </a:solidFill>
              </a:rPr>
              <a:t>form</a:t>
            </a:r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 factor 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6234" y="4475211"/>
            <a:ext cx="2800815" cy="2202168"/>
            <a:chOff x="5517094" y="6858000"/>
            <a:chExt cx="4991100" cy="3924300"/>
          </a:xfrm>
        </p:grpSpPr>
        <p:pic>
          <p:nvPicPr>
            <p:cNvPr id="14" name="Picture 13" descr="Screen Shot 2014-05-25 at 11.37.3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094" y="6858000"/>
              <a:ext cx="4991100" cy="39243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822767" y="9113435"/>
              <a:ext cx="1685427" cy="559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91178" y="9672523"/>
              <a:ext cx="1117016" cy="559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699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6" y="3934026"/>
            <a:ext cx="1950321" cy="2758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3" y="1483062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553353" y="3400796"/>
            <a:ext cx="1620504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Roy J. </a:t>
            </a:r>
            <a:r>
              <a:rPr lang="es-ES" dirty="0" err="1" smtClean="0">
                <a:latin typeface="+mj-lt"/>
              </a:rPr>
              <a:t>Glauber</a:t>
            </a:r>
            <a:endParaRPr lang="es-ES" dirty="0">
              <a:latin typeface="+mj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91829" y="2276655"/>
            <a:ext cx="397764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+mj-lt"/>
              </a:rPr>
              <a:t>Second-order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correlation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function</a:t>
            </a:r>
            <a:endParaRPr lang="es-ES" sz="2000" dirty="0">
              <a:latin typeface="+mj-lt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52152" y="34926"/>
            <a:ext cx="8701348" cy="1325563"/>
          </a:xfrm>
        </p:spPr>
        <p:txBody>
          <a:bodyPr/>
          <a:lstStyle/>
          <a:p>
            <a:r>
              <a:rPr lang="es-ES" i="1" dirty="0"/>
              <a:t>g</a:t>
            </a:r>
            <a:r>
              <a:rPr lang="es-ES" baseline="30000" dirty="0"/>
              <a:t>(2</a:t>
            </a:r>
            <a:r>
              <a:rPr lang="es-ES" baseline="30000" dirty="0" smtClean="0"/>
              <a:t>)­</a:t>
            </a:r>
            <a:r>
              <a:rPr lang="es-ES" dirty="0" smtClean="0"/>
              <a:t>(t,</a:t>
            </a:r>
            <a:r>
              <a:rPr lang="el-GR" dirty="0" smtClean="0"/>
              <a:t>τ</a:t>
            </a:r>
            <a:r>
              <a:rPr lang="es-ES" dirty="0" smtClean="0"/>
              <a:t>): </a:t>
            </a:r>
            <a:r>
              <a:rPr lang="es-ES" dirty="0" err="1" smtClean="0"/>
              <a:t>Glauber’s</a:t>
            </a:r>
            <a:r>
              <a:rPr lang="es-ES" dirty="0" smtClean="0"/>
              <a:t> </a:t>
            </a:r>
            <a:r>
              <a:rPr lang="es-ES" dirty="0" err="1" smtClean="0"/>
              <a:t>theory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7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06001" y="1703759"/>
            <a:ext cx="4119175" cy="4164751"/>
            <a:chOff x="4926429" y="1484784"/>
            <a:chExt cx="4119175" cy="4288764"/>
          </a:xfrm>
        </p:grpSpPr>
        <p:pic>
          <p:nvPicPr>
            <p:cNvPr id="7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892" y="1484784"/>
              <a:ext cx="4008712" cy="428876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26429" y="1484784"/>
              <a:ext cx="919600" cy="3606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2" y="1678284"/>
            <a:ext cx="4943435" cy="415411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i="1" dirty="0" err="1" smtClean="0">
                <a:solidFill>
                  <a:schemeClr val="bg1">
                    <a:lumMod val="50000"/>
                  </a:schemeClr>
                </a:solidFill>
              </a:rPr>
              <a:t>Theory</a:t>
            </a:r>
            <a:r>
              <a:rPr lang="fr-FR" sz="4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i="1" dirty="0" err="1" smtClean="0">
                <a:solidFill>
                  <a:schemeClr val="bg1">
                    <a:lumMod val="50000"/>
                  </a:schemeClr>
                </a:solidFill>
              </a:rPr>
              <a:t>meets</a:t>
            </a:r>
            <a:r>
              <a:rPr lang="fr-FR" sz="4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000" i="1" dirty="0" err="1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endParaRPr lang="es-E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881" y="1520982"/>
            <a:ext cx="4427145" cy="4635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9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690688"/>
            <a:ext cx="2462171" cy="25285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" y="4286902"/>
            <a:ext cx="1966148" cy="25157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8017" y="118141"/>
            <a:ext cx="8929004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64604" y="1800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Frequency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- and time- resolved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photon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correlations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experimentally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Sanvitto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group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in Lecce)</a:t>
            </a:r>
            <a:endParaRPr lang="es-ES" sz="2800" i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690688"/>
            <a:ext cx="2462171" cy="252852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75" y="2287780"/>
            <a:ext cx="5030384" cy="40190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" y="4286902"/>
            <a:ext cx="1966148" cy="251575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185365" y="3177661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193938" y="3220371"/>
            <a:ext cx="171450" cy="2377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564604" y="1800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Frequency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- and time- resolved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photon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correlations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experimentally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Sanvitto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group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in Lecce)</a:t>
            </a:r>
            <a:endParaRPr lang="es-ES" sz="2800" i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690688"/>
            <a:ext cx="2462171" cy="252852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688693" y="3072764"/>
            <a:ext cx="171450" cy="2377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1675793" y="3016252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74" y="2287782"/>
            <a:ext cx="5030384" cy="401908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" y="4286902"/>
            <a:ext cx="1966148" cy="251575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85365" y="3177661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93938" y="3220371"/>
            <a:ext cx="171450" cy="2377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564604" y="1800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Frequency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- and time- resolved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photon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correlations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experimentally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Sanvitto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group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in Lecce)</a:t>
            </a:r>
            <a:endParaRPr lang="es-ES" sz="2800" i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690688"/>
            <a:ext cx="2462171" cy="252852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688693" y="3072764"/>
            <a:ext cx="171450" cy="2377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1675793" y="3016252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44972" y="2184148"/>
            <a:ext cx="171450" cy="237744"/>
          </a:xfrm>
          <a:prstGeom prst="rect">
            <a:avLst/>
          </a:prstGeom>
          <a:noFill/>
          <a:ln w="28575">
            <a:solidFill>
              <a:srgbClr val="2A1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1233542" y="2141438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75" y="2287780"/>
            <a:ext cx="5030384" cy="40190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" y="4286902"/>
            <a:ext cx="1966148" cy="25157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185365" y="3177661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193938" y="3220371"/>
            <a:ext cx="171450" cy="2377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564604" y="1800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Frequency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- and time- resolved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photon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correlations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experimentally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Sanvitto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group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in Lecce)</a:t>
            </a:r>
            <a:endParaRPr lang="es-ES" sz="2800" i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" y="4286902"/>
            <a:ext cx="1966148" cy="25157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6666" y="4822441"/>
            <a:ext cx="171450" cy="237744"/>
          </a:xfrm>
          <a:prstGeom prst="rect">
            <a:avLst/>
          </a:prstGeom>
          <a:noFill/>
          <a:ln w="28575">
            <a:solidFill>
              <a:srgbClr val="2A1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024944" y="6085260"/>
            <a:ext cx="171450" cy="2377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915668" y="5449824"/>
            <a:ext cx="171450" cy="2377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082910" y="4779731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893624" y="5407114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24944" y="6042550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0" y="2287780"/>
            <a:ext cx="5030386" cy="401908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690688"/>
            <a:ext cx="2462171" cy="2528526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688693" y="3072764"/>
            <a:ext cx="171450" cy="23774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1675793" y="3016252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185365" y="3177661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193938" y="3220371"/>
            <a:ext cx="171450" cy="2377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1244972" y="2184148"/>
            <a:ext cx="171450" cy="237744"/>
          </a:xfrm>
          <a:prstGeom prst="rect">
            <a:avLst/>
          </a:prstGeom>
          <a:noFill/>
          <a:ln w="28575">
            <a:solidFill>
              <a:srgbClr val="2A1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1233542" y="2141438"/>
            <a:ext cx="25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564604" y="1800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Frequency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- and time- resolved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photon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correlations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experimentally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Sanvitto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s-ES" sz="2800" i="1" dirty="0" err="1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group</a:t>
            </a:r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in Lecce)</a:t>
            </a:r>
            <a:endParaRPr lang="es-ES" sz="2800" i="1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2150" y="390524"/>
            <a:ext cx="53187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What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is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it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good for?</a:t>
            </a:r>
            <a:endParaRPr lang="es-ES" sz="6000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514975"/>
            <a:ext cx="8760095" cy="16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3048000"/>
            <a:ext cx="7403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s-ES" sz="2400" i="1" dirty="0" smtClean="0">
                <a:latin typeface="+mj-lt"/>
              </a:rPr>
              <a:t>see also (for more)</a:t>
            </a:r>
          </a:p>
          <a:p>
            <a:endParaRPr lang="en-US" altLang="es-ES" sz="2400" i="1" dirty="0" smtClean="0">
              <a:latin typeface="+mj-lt"/>
            </a:endParaRPr>
          </a:p>
          <a:p>
            <a:r>
              <a:rPr lang="en-US" altLang="es-ES" sz="2400" i="1" dirty="0" smtClean="0">
                <a:latin typeface="+mj-lt"/>
              </a:rPr>
              <a:t>Distilling </a:t>
            </a:r>
            <a:r>
              <a:rPr lang="en-US" altLang="es-ES" sz="2400" i="1" dirty="0">
                <a:latin typeface="+mj-lt"/>
              </a:rPr>
              <a:t>one, two and entangled pairs of photons from a quantum </a:t>
            </a:r>
            <a:r>
              <a:rPr lang="en-US" altLang="es-ES" sz="2400" i="1" dirty="0" smtClean="0">
                <a:latin typeface="+mj-lt"/>
              </a:rPr>
              <a:t>dot</a:t>
            </a:r>
          </a:p>
          <a:p>
            <a:r>
              <a:rPr lang="en-US" altLang="es-ES" sz="2400" i="1" dirty="0" smtClean="0">
                <a:latin typeface="+mj-lt"/>
              </a:rPr>
              <a:t>with </a:t>
            </a:r>
            <a:r>
              <a:rPr lang="en-US" altLang="es-ES" sz="2400" i="1" dirty="0">
                <a:latin typeface="+mj-lt"/>
              </a:rPr>
              <a:t>cavity QED effects and spectral filtering</a:t>
            </a:r>
          </a:p>
          <a:p>
            <a:r>
              <a:rPr lang="en-US" altLang="es-ES" sz="2400" dirty="0" smtClean="0">
                <a:latin typeface="+mj-lt"/>
              </a:rPr>
              <a:t>E. </a:t>
            </a:r>
            <a:r>
              <a:rPr lang="en-US" altLang="es-ES" sz="2400" dirty="0">
                <a:latin typeface="+mj-lt"/>
              </a:rPr>
              <a:t>del </a:t>
            </a:r>
            <a:r>
              <a:rPr lang="en-US" altLang="es-ES" sz="2400" dirty="0" smtClean="0">
                <a:latin typeface="+mj-lt"/>
              </a:rPr>
              <a:t>Valle, New </a:t>
            </a:r>
            <a:r>
              <a:rPr lang="en-US" altLang="es-ES" sz="2400" dirty="0">
                <a:latin typeface="+mj-lt"/>
              </a:rPr>
              <a:t>J. Phys. </a:t>
            </a:r>
            <a:r>
              <a:rPr lang="en-US" altLang="es-ES" sz="2400" b="1" dirty="0">
                <a:latin typeface="+mj-lt"/>
              </a:rPr>
              <a:t>15</a:t>
            </a:r>
            <a:r>
              <a:rPr lang="en-US" altLang="es-ES" sz="2400" dirty="0">
                <a:latin typeface="+mj-lt"/>
              </a:rPr>
              <a:t> 025019 </a:t>
            </a:r>
            <a:r>
              <a:rPr lang="en-US" altLang="es-ES" sz="2400" dirty="0" smtClean="0">
                <a:latin typeface="+mj-lt"/>
              </a:rPr>
              <a:t>(2013)</a:t>
            </a:r>
          </a:p>
          <a:p>
            <a:endParaRPr lang="es-E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062" y="1752600"/>
            <a:ext cx="7108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3200" dirty="0" err="1" smtClean="0">
                <a:latin typeface="+mj-lt"/>
              </a:rPr>
              <a:t>Enhance</a:t>
            </a: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violation of </a:t>
            </a:r>
            <a:r>
              <a:rPr lang="fr-FR" sz="3200" dirty="0" err="1" smtClean="0">
                <a:latin typeface="+mj-lt"/>
              </a:rPr>
              <a:t>classical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inequalities</a:t>
            </a:r>
            <a:endParaRPr lang="fr-FR" sz="3200" dirty="0" smtClean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3200" dirty="0" smtClean="0">
                <a:latin typeface="+mj-lt"/>
              </a:rPr>
              <a:t>Engineering of a new type of light</a:t>
            </a:r>
            <a:endParaRPr lang="es-E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6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6346" y="0"/>
            <a:ext cx="1590922" cy="220486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74576" y="0"/>
            <a:ext cx="1812627" cy="2204864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355452" y="0"/>
            <a:ext cx="1587347" cy="25527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9093" y="2368034"/>
            <a:ext cx="86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Cauchy</a:t>
            </a:r>
            <a:endParaRPr lang="es-ES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1161" y="2368034"/>
            <a:ext cx="953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Schwarz</a:t>
            </a:r>
            <a:endParaRPr lang="es-ES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1167" y="2420888"/>
            <a:ext cx="1525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>
                <a:latin typeface="+mj-lt"/>
              </a:rPr>
              <a:t>Буняко́вский</a:t>
            </a:r>
            <a:endParaRPr lang="vi-VN" dirty="0">
              <a:latin typeface="+mj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056" y="1616714"/>
            <a:ext cx="3968048" cy="588149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1137129" y="3110453"/>
            <a:ext cx="3467438" cy="1008112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957231" y="4371437"/>
            <a:ext cx="3913560" cy="130392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5508104" y="3110453"/>
            <a:ext cx="2510520" cy="2365285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292080" y="319624"/>
            <a:ext cx="34618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The Cauchy-Schwarz</a:t>
            </a:r>
          </a:p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inequality</a:t>
            </a:r>
          </a:p>
        </p:txBody>
      </p:sp>
    </p:spTree>
    <p:extLst>
      <p:ext uri="{BB962C8B-B14F-4D97-AF65-F5344CB8AC3E}">
        <p14:creationId xmlns:p14="http://schemas.microsoft.com/office/powerpoint/2010/main" val="21702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6346" y="0"/>
            <a:ext cx="1590922" cy="220486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74576" y="0"/>
            <a:ext cx="1812627" cy="2204864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355452" y="0"/>
            <a:ext cx="1587347" cy="25527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9093" y="2368034"/>
            <a:ext cx="86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Cauchy</a:t>
            </a:r>
            <a:endParaRPr lang="es-ES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1161" y="2368034"/>
            <a:ext cx="953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Schwarz</a:t>
            </a:r>
            <a:endParaRPr lang="es-ES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056" y="1616714"/>
            <a:ext cx="3968048" cy="588149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292080" y="319624"/>
            <a:ext cx="34618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The Cauchy-Schwarz</a:t>
            </a:r>
          </a:p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inequality</a:t>
            </a:r>
          </a:p>
        </p:txBody>
      </p:sp>
      <p:pic>
        <p:nvPicPr>
          <p:cNvPr id="13" name="Picture 2" descr="H:\ICPS-Austin\material2\f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664296" cy="9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ICPS-Austin\material2\g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04" y="4005064"/>
            <a:ext cx="854671" cy="64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:\ICPS-Austin\material2\g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09" y="4094856"/>
            <a:ext cx="971079" cy="4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:\ICPS-Austin\material2\g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59" y="4265689"/>
            <a:ext cx="196534" cy="2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3528" y="3158597"/>
            <a:ext cx="311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In </a:t>
            </a:r>
            <a:r>
              <a:rPr lang="fr-FR" dirty="0" err="1" smtClean="0">
                <a:latin typeface="Garamond" panose="02020404030301010803" pitchFamily="18" charset="0"/>
              </a:rPr>
              <a:t>terms</a:t>
            </a:r>
            <a:r>
              <a:rPr lang="fr-FR" dirty="0" smtClean="0">
                <a:latin typeface="Garamond" panose="02020404030301010803" pitchFamily="18" charset="0"/>
              </a:rPr>
              <a:t> of photon </a:t>
            </a:r>
            <a:r>
              <a:rPr lang="fr-FR" dirty="0" err="1" smtClean="0">
                <a:latin typeface="Garamond" panose="02020404030301010803" pitchFamily="18" charset="0"/>
              </a:rPr>
              <a:t>correlations</a:t>
            </a:r>
            <a:endParaRPr lang="es-ES" dirty="0"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4144679"/>
            <a:ext cx="151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The CSI </a:t>
            </a:r>
            <a:r>
              <a:rPr lang="fr-FR" dirty="0" err="1" smtClean="0">
                <a:latin typeface="Garamond" panose="02020404030301010803" pitchFamily="18" charset="0"/>
              </a:rPr>
              <a:t>reads</a:t>
            </a:r>
            <a:r>
              <a:rPr lang="fr-FR" dirty="0" smtClean="0">
                <a:latin typeface="Garamond" panose="02020404030301010803" pitchFamily="18" charset="0"/>
              </a:rPr>
              <a:t>:</a:t>
            </a:r>
            <a:endParaRPr lang="es-ES" dirty="0">
              <a:latin typeface="Garamond" panose="02020404030301010803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483068" y="5484905"/>
            <a:ext cx="849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H:\ICPS-Austin\material2\g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38" y="5363478"/>
            <a:ext cx="554831" cy="2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65604" y="4005064"/>
            <a:ext cx="2255384" cy="648562"/>
            <a:chOff x="5951991" y="5106424"/>
            <a:chExt cx="2255384" cy="648562"/>
          </a:xfrm>
        </p:grpSpPr>
        <p:pic>
          <p:nvPicPr>
            <p:cNvPr id="27" name="Picture 3" descr="H:\ICPS-Austin\material2\g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91" y="5106424"/>
              <a:ext cx="854671" cy="648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H:\ICPS-Austin\material2\g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5196216"/>
              <a:ext cx="971079" cy="4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H:\ICPS-Austin\material2\g4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046" y="5367049"/>
              <a:ext cx="196534" cy="248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4745715" y="5214749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Garamond" panose="02020404030301010803" pitchFamily="18" charset="0"/>
              </a:rPr>
              <a:t>1</a:t>
            </a:r>
            <a:endParaRPr lang="es-ES" sz="2800" dirty="0">
              <a:latin typeface="Garamond" panose="02020404030301010803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21167" y="2420888"/>
            <a:ext cx="144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>
                <a:latin typeface="+mj-lt"/>
              </a:rPr>
              <a:t>Буняко́вский</a:t>
            </a:r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6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6729E-6 L -0.00226 0.110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5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162 L -0.15694 0.2172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09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5929E-6 L -0.00348 0.158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79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2639" y="112759"/>
            <a:ext cx="2587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Bell’s inequality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1382702"/>
            <a:ext cx="5720594" cy="37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H:\ICPS-Austin\material2\g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46" y="1844824"/>
            <a:ext cx="3394554" cy="5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:\ICPS-Austin\material2\g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3" y="5352161"/>
            <a:ext cx="8913193" cy="4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:\ICPS-Austin\material2\g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26" y="5877272"/>
            <a:ext cx="6987503" cy="3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:\ICPS-Austin\material2\g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6" y="4903868"/>
            <a:ext cx="1022180" cy="4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:\ICPS-Austin\material2\g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78" y="793955"/>
            <a:ext cx="7181691" cy="6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:\ICPS-Austin\material2\g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" y="7509656"/>
            <a:ext cx="9016662" cy="10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:\ICPS-Austin\material2\g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74" y="3716153"/>
            <a:ext cx="3273387" cy="4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c419760.r60.cf1.rackcdn.com/8/2626-43265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2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60" y="6317199"/>
            <a:ext cx="5889376" cy="54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6" y="3934026"/>
            <a:ext cx="1950321" cy="2758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983" y="4497789"/>
            <a:ext cx="4098192" cy="184437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3" y="1483062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553353" y="3400796"/>
            <a:ext cx="1620504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Roy J. </a:t>
            </a:r>
            <a:r>
              <a:rPr lang="es-ES" dirty="0" err="1" smtClean="0">
                <a:latin typeface="+mj-lt"/>
              </a:rPr>
              <a:t>Glauber</a:t>
            </a:r>
            <a:endParaRPr lang="es-ES" dirty="0">
              <a:latin typeface="+mj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91829" y="2276655"/>
            <a:ext cx="397764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+mj-lt"/>
              </a:rPr>
              <a:t>Second-order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correlation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function</a:t>
            </a:r>
            <a:endParaRPr lang="es-ES" sz="2000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4764" y="1926160"/>
            <a:ext cx="3880693" cy="26771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5135">
            <a:off x="7920368" y="5129634"/>
            <a:ext cx="941360" cy="9413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44" y="5820824"/>
            <a:ext cx="580213" cy="77361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1334" y="2799898"/>
            <a:ext cx="2054750" cy="17243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3851" y="5260227"/>
            <a:ext cx="1066798" cy="68017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2987" y="4914404"/>
            <a:ext cx="566422" cy="37939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690" y="5962763"/>
            <a:ext cx="582453" cy="37939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139" y="5502462"/>
            <a:ext cx="299242" cy="325960"/>
          </a:xfrm>
          <a:prstGeom prst="rect">
            <a:avLst/>
          </a:prstGeom>
        </p:spPr>
      </p:pic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252152" y="34926"/>
            <a:ext cx="8701348" cy="1325563"/>
          </a:xfrm>
        </p:spPr>
        <p:txBody>
          <a:bodyPr/>
          <a:lstStyle/>
          <a:p>
            <a:r>
              <a:rPr lang="es-ES" i="1" dirty="0"/>
              <a:t>g</a:t>
            </a:r>
            <a:r>
              <a:rPr lang="es-ES" baseline="30000" dirty="0"/>
              <a:t>(2</a:t>
            </a:r>
            <a:r>
              <a:rPr lang="es-ES" baseline="30000" dirty="0" smtClean="0"/>
              <a:t>)­</a:t>
            </a:r>
            <a:r>
              <a:rPr lang="es-ES" dirty="0" smtClean="0"/>
              <a:t>(t,</a:t>
            </a:r>
            <a:r>
              <a:rPr lang="el-GR" dirty="0" smtClean="0"/>
              <a:t>τ</a:t>
            </a:r>
            <a:r>
              <a:rPr lang="es-ES" dirty="0" smtClean="0"/>
              <a:t>): </a:t>
            </a:r>
            <a:r>
              <a:rPr lang="es-ES" dirty="0" err="1" smtClean="0"/>
              <a:t>Glauber’s</a:t>
            </a:r>
            <a:r>
              <a:rPr lang="es-ES" dirty="0" smtClean="0"/>
              <a:t> </a:t>
            </a:r>
            <a:r>
              <a:rPr lang="es-ES" dirty="0" err="1" smtClean="0"/>
              <a:t>theory</a:t>
            </a:r>
            <a:endParaRPr lang="es-ES" dirty="0"/>
          </a:p>
        </p:txBody>
      </p:sp>
      <p:pic>
        <p:nvPicPr>
          <p:cNvPr id="29" name="Picture 28"/>
          <p:cNvPicPr/>
          <p:nvPr/>
        </p:nvPicPr>
        <p:blipFill>
          <a:blip r:embed="rId13"/>
          <a:stretch>
            <a:fillRect/>
          </a:stretch>
        </p:blipFill>
        <p:spPr>
          <a:xfrm>
            <a:off x="8078670" y="4833967"/>
            <a:ext cx="873360" cy="51768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348181" y="4920636"/>
            <a:ext cx="124302" cy="157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3080649" y="4833968"/>
            <a:ext cx="5975788" cy="51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angle 21"/>
          <p:cNvSpPr/>
          <p:nvPr/>
        </p:nvSpPr>
        <p:spPr>
          <a:xfrm>
            <a:off x="3080648" y="5828423"/>
            <a:ext cx="5871381" cy="766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808303"/>
            <a:ext cx="9143107" cy="32919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302353" y="1176679"/>
            <a:ext cx="1920680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i="1" dirty="0" smtClean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g</a:t>
            </a:r>
            <a:r>
              <a:rPr lang="es-ES" baseline="30000" dirty="0" smtClean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(2)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31325" y="1294375"/>
            <a:ext cx="3385997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 err="1" smtClean="0">
                <a:solidFill>
                  <a:srgbClr val="00B050"/>
                </a:solidFill>
                <a:latin typeface="Garamond" panose="02020404030301010803" pitchFamily="18" charset="0"/>
              </a:rPr>
              <a:t>Cauchy-Schwarz</a:t>
            </a:r>
            <a:endParaRPr lang="es-ES" sz="28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648049" y="1319756"/>
            <a:ext cx="3385997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Bell</a:t>
            </a:r>
            <a:endParaRPr lang="es-ES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472" y="5477317"/>
            <a:ext cx="6734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latin typeface="+mj-lt"/>
              </a:rPr>
              <a:t>Violation</a:t>
            </a:r>
            <a:r>
              <a:rPr lang="es-ES" i="1" dirty="0" smtClean="0">
                <a:latin typeface="+mj-lt"/>
              </a:rPr>
              <a:t> </a:t>
            </a:r>
            <a:r>
              <a:rPr lang="es-ES" i="1" dirty="0">
                <a:latin typeface="+mj-lt"/>
              </a:rPr>
              <a:t>of </a:t>
            </a:r>
            <a:r>
              <a:rPr lang="es-ES" i="1" dirty="0" err="1">
                <a:latin typeface="+mj-lt"/>
              </a:rPr>
              <a:t>classical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inequalities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by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frequency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filtering</a:t>
            </a:r>
            <a:endParaRPr lang="es-ES" i="1" dirty="0">
              <a:latin typeface="+mj-lt"/>
            </a:endParaRPr>
          </a:p>
          <a:p>
            <a:r>
              <a:rPr lang="es-ES" dirty="0">
                <a:latin typeface="+mj-lt"/>
              </a:rPr>
              <a:t>Carlos Sánchez Muñoz, Elena del Valle, Carlos Tejedor, </a:t>
            </a:r>
            <a:r>
              <a:rPr lang="es-ES" dirty="0" err="1">
                <a:latin typeface="+mj-lt"/>
              </a:rPr>
              <a:t>Fabrice</a:t>
            </a:r>
            <a:r>
              <a:rPr lang="es-ES" dirty="0">
                <a:latin typeface="+mj-lt"/>
              </a:rPr>
              <a:t> P. </a:t>
            </a:r>
            <a:r>
              <a:rPr lang="es-ES" dirty="0" err="1" smtClean="0">
                <a:latin typeface="+mj-lt"/>
              </a:rPr>
              <a:t>Laussy</a:t>
            </a:r>
            <a:endParaRPr lang="es-E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Phys. Rev. </a:t>
            </a:r>
            <a:r>
              <a:rPr lang="en-US" dirty="0">
                <a:latin typeface="+mj-lt"/>
              </a:rPr>
              <a:t>A </a:t>
            </a:r>
            <a:r>
              <a:rPr lang="en-US" b="1" dirty="0">
                <a:latin typeface="+mj-lt"/>
              </a:rPr>
              <a:t>90</a:t>
            </a:r>
            <a:r>
              <a:rPr lang="en-US" dirty="0">
                <a:latin typeface="+mj-lt"/>
              </a:rPr>
              <a:t>, 052111 (2014)</a:t>
            </a:r>
            <a:endParaRPr lang="es-ES" dirty="0" smtClean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260648"/>
            <a:ext cx="5496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A new class of photon correlations</a:t>
            </a:r>
          </a:p>
        </p:txBody>
      </p:sp>
    </p:spTree>
    <p:extLst>
      <p:ext uri="{BB962C8B-B14F-4D97-AF65-F5344CB8AC3E}">
        <p14:creationId xmlns:p14="http://schemas.microsoft.com/office/powerpoint/2010/main" val="10215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810589"/>
            <a:ext cx="9143107" cy="32910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302353" y="1176679"/>
            <a:ext cx="1920680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i="1" dirty="0" smtClean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g</a:t>
            </a:r>
            <a:r>
              <a:rPr lang="es-ES" baseline="30000" dirty="0" smtClean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(2)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331325" y="1294375"/>
            <a:ext cx="3385997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 err="1" smtClean="0">
                <a:solidFill>
                  <a:srgbClr val="00B050"/>
                </a:solidFill>
                <a:latin typeface="Garamond" panose="02020404030301010803" pitchFamily="18" charset="0"/>
              </a:rPr>
              <a:t>Cauchy-Schwarz</a:t>
            </a:r>
            <a:endParaRPr lang="es-ES" sz="28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648049" y="1319756"/>
            <a:ext cx="3385997" cy="7402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Bell</a:t>
            </a:r>
            <a:endParaRPr lang="es-ES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528" y="260648"/>
            <a:ext cx="5496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A new class of photon correlations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472" y="5477317"/>
            <a:ext cx="6734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latin typeface="+mj-lt"/>
              </a:rPr>
              <a:t>Violation</a:t>
            </a:r>
            <a:r>
              <a:rPr lang="es-ES" i="1" dirty="0" smtClean="0">
                <a:latin typeface="+mj-lt"/>
              </a:rPr>
              <a:t> </a:t>
            </a:r>
            <a:r>
              <a:rPr lang="es-ES" i="1" dirty="0">
                <a:latin typeface="+mj-lt"/>
              </a:rPr>
              <a:t>of </a:t>
            </a:r>
            <a:r>
              <a:rPr lang="es-ES" i="1" dirty="0" err="1">
                <a:latin typeface="+mj-lt"/>
              </a:rPr>
              <a:t>classical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inequalities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by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frequency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filtering</a:t>
            </a:r>
            <a:endParaRPr lang="es-ES" i="1" dirty="0">
              <a:latin typeface="+mj-lt"/>
            </a:endParaRPr>
          </a:p>
          <a:p>
            <a:r>
              <a:rPr lang="es-ES" dirty="0">
                <a:latin typeface="+mj-lt"/>
              </a:rPr>
              <a:t>Carlos Sánchez Muñoz, Elena del Valle, Carlos Tejedor, </a:t>
            </a:r>
            <a:r>
              <a:rPr lang="es-ES" dirty="0" err="1">
                <a:latin typeface="+mj-lt"/>
              </a:rPr>
              <a:t>Fabrice</a:t>
            </a:r>
            <a:r>
              <a:rPr lang="es-ES" dirty="0">
                <a:latin typeface="+mj-lt"/>
              </a:rPr>
              <a:t> P. </a:t>
            </a:r>
            <a:r>
              <a:rPr lang="es-ES" dirty="0" err="1" smtClean="0">
                <a:latin typeface="+mj-lt"/>
              </a:rPr>
              <a:t>Laussy</a:t>
            </a:r>
            <a:endParaRPr lang="es-E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Phys. Rev. </a:t>
            </a:r>
            <a:r>
              <a:rPr lang="en-US" dirty="0">
                <a:latin typeface="+mj-lt"/>
              </a:rPr>
              <a:t>A </a:t>
            </a:r>
            <a:r>
              <a:rPr lang="en-US" b="1" dirty="0">
                <a:latin typeface="+mj-lt"/>
              </a:rPr>
              <a:t>90</a:t>
            </a:r>
            <a:r>
              <a:rPr lang="en-US" dirty="0">
                <a:latin typeface="+mj-lt"/>
              </a:rPr>
              <a:t>, 052111 (2014)</a:t>
            </a:r>
            <a:endParaRPr lang="es-E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Singapour\material\2PS\fig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14325"/>
            <a:ext cx="60579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" y="161925"/>
            <a:ext cx="227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+mj-lt"/>
              </a:rPr>
              <a:t>Peiris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i="1" dirty="0" smtClean="0">
                <a:latin typeface="+mj-lt"/>
              </a:rPr>
              <a:t>et al</a:t>
            </a:r>
            <a:r>
              <a:rPr lang="fr-FR" sz="2400" dirty="0" smtClean="0">
                <a:latin typeface="+mj-lt"/>
              </a:rPr>
              <a:t>.,</a:t>
            </a:r>
          </a:p>
          <a:p>
            <a:r>
              <a:rPr lang="fr-FR" sz="2400" dirty="0" smtClean="0">
                <a:latin typeface="+mj-lt"/>
              </a:rPr>
              <a:t>arXiv:1501.00898</a:t>
            </a: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31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83768" y="0"/>
            <a:ext cx="4892833" cy="6858000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 rot="16200000">
            <a:off x="1052631" y="1043713"/>
            <a:ext cx="1743519" cy="897469"/>
            <a:chOff x="-16346" y="0"/>
            <a:chExt cx="4959145" cy="2552700"/>
          </a:xfrm>
        </p:grpSpPr>
        <p:pic>
          <p:nvPicPr>
            <p:cNvPr id="4" name="Picture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6346" y="0"/>
              <a:ext cx="1590922" cy="22048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74576" y="0"/>
              <a:ext cx="1812627" cy="22048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355452" y="0"/>
              <a:ext cx="1587347" cy="25527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Picture 19" descr="http://c419760.r60.cf1.rackcdn.com/8/2626-4326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2681" y="3056314"/>
            <a:ext cx="582449" cy="7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2150" y="390524"/>
            <a:ext cx="53187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What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is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6000" i="1" dirty="0" err="1" smtClean="0">
                <a:solidFill>
                  <a:schemeClr val="tx2"/>
                </a:solidFill>
                <a:latin typeface="+mj-lt"/>
              </a:rPr>
              <a:t>it</a:t>
            </a:r>
            <a:r>
              <a:rPr lang="fr-FR" sz="6000" i="1" dirty="0" smtClean="0">
                <a:solidFill>
                  <a:schemeClr val="tx2"/>
                </a:solidFill>
                <a:latin typeface="+mj-lt"/>
              </a:rPr>
              <a:t> good for?</a:t>
            </a:r>
            <a:endParaRPr lang="es-ES" sz="6000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514975"/>
            <a:ext cx="8760095" cy="16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3048000"/>
            <a:ext cx="7403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s-ES" sz="2400" i="1" dirty="0" smtClean="0">
                <a:latin typeface="+mj-lt"/>
              </a:rPr>
              <a:t>see also (for more)</a:t>
            </a:r>
          </a:p>
          <a:p>
            <a:endParaRPr lang="en-US" altLang="es-ES" sz="2400" i="1" dirty="0" smtClean="0">
              <a:latin typeface="+mj-lt"/>
            </a:endParaRPr>
          </a:p>
          <a:p>
            <a:r>
              <a:rPr lang="en-US" altLang="es-ES" sz="2400" i="1" dirty="0" smtClean="0">
                <a:latin typeface="+mj-lt"/>
              </a:rPr>
              <a:t>Distilling </a:t>
            </a:r>
            <a:r>
              <a:rPr lang="en-US" altLang="es-ES" sz="2400" i="1" dirty="0">
                <a:latin typeface="+mj-lt"/>
              </a:rPr>
              <a:t>one, two and entangled pairs of photons from a quantum </a:t>
            </a:r>
            <a:r>
              <a:rPr lang="en-US" altLang="es-ES" sz="2400" i="1" dirty="0" smtClean="0">
                <a:latin typeface="+mj-lt"/>
              </a:rPr>
              <a:t>dot</a:t>
            </a:r>
          </a:p>
          <a:p>
            <a:r>
              <a:rPr lang="en-US" altLang="es-ES" sz="2400" i="1" dirty="0" smtClean="0">
                <a:latin typeface="+mj-lt"/>
              </a:rPr>
              <a:t>with </a:t>
            </a:r>
            <a:r>
              <a:rPr lang="en-US" altLang="es-ES" sz="2400" i="1" dirty="0">
                <a:latin typeface="+mj-lt"/>
              </a:rPr>
              <a:t>cavity QED effects and spectral filtering</a:t>
            </a:r>
          </a:p>
          <a:p>
            <a:r>
              <a:rPr lang="en-US" altLang="es-ES" sz="2400" dirty="0" smtClean="0">
                <a:latin typeface="+mj-lt"/>
              </a:rPr>
              <a:t>E. </a:t>
            </a:r>
            <a:r>
              <a:rPr lang="en-US" altLang="es-ES" sz="2400" dirty="0">
                <a:latin typeface="+mj-lt"/>
              </a:rPr>
              <a:t>del </a:t>
            </a:r>
            <a:r>
              <a:rPr lang="en-US" altLang="es-ES" sz="2400" dirty="0" smtClean="0">
                <a:latin typeface="+mj-lt"/>
              </a:rPr>
              <a:t>Valle, New </a:t>
            </a:r>
            <a:r>
              <a:rPr lang="en-US" altLang="es-ES" sz="2400" dirty="0">
                <a:latin typeface="+mj-lt"/>
              </a:rPr>
              <a:t>J. Phys. </a:t>
            </a:r>
            <a:r>
              <a:rPr lang="en-US" altLang="es-ES" sz="2400" b="1" dirty="0">
                <a:latin typeface="+mj-lt"/>
              </a:rPr>
              <a:t>15</a:t>
            </a:r>
            <a:r>
              <a:rPr lang="en-US" altLang="es-ES" sz="2400" dirty="0">
                <a:latin typeface="+mj-lt"/>
              </a:rPr>
              <a:t> 025019 </a:t>
            </a:r>
            <a:r>
              <a:rPr lang="en-US" altLang="es-ES" sz="2400" dirty="0" smtClean="0">
                <a:latin typeface="+mj-lt"/>
              </a:rPr>
              <a:t>(2013)</a:t>
            </a:r>
          </a:p>
          <a:p>
            <a:endParaRPr lang="es-E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062" y="1752600"/>
            <a:ext cx="7108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3200" dirty="0" err="1" smtClean="0">
                <a:latin typeface="+mj-lt"/>
              </a:rPr>
              <a:t>Enhance</a:t>
            </a: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violation of </a:t>
            </a:r>
            <a:r>
              <a:rPr lang="fr-FR" sz="3200" dirty="0" err="1" smtClean="0">
                <a:latin typeface="+mj-lt"/>
              </a:rPr>
              <a:t>classical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inequalities</a:t>
            </a:r>
            <a:endParaRPr lang="fr-FR" sz="3200" dirty="0" smtClean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3200" dirty="0" smtClean="0">
                <a:latin typeface="+mj-lt"/>
              </a:rPr>
              <a:t>Engineering of a new type of light</a:t>
            </a:r>
            <a:endParaRPr lang="es-E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3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 Rectángulo"/>
          <p:cNvSpPr/>
          <p:nvPr/>
        </p:nvSpPr>
        <p:spPr>
          <a:xfrm>
            <a:off x="4226450" y="1070127"/>
            <a:ext cx="472940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1400" i="1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Two-photon</a:t>
            </a:r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s-ES" sz="1400" i="1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spectra</a:t>
            </a:r>
            <a:r>
              <a:rPr lang="es-ES" sz="1400" i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 of quantum </a:t>
            </a:r>
            <a:r>
              <a:rPr lang="es-ES" sz="1400" i="1" dirty="0" err="1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emitters</a:t>
            </a:r>
            <a:endParaRPr lang="es-ES" sz="1400" i="1" dirty="0" smtClean="0">
              <a:solidFill>
                <a:schemeClr val="accent2">
                  <a:lumMod val="75000"/>
                </a:schemeClr>
              </a:solidFill>
              <a:latin typeface="Bookman Old Style"/>
              <a:cs typeface="Bookman Old Style"/>
            </a:endParaRPr>
          </a:p>
          <a:p>
            <a:pPr marL="228600" indent="-228600" algn="r">
              <a:spcBef>
                <a:spcPct val="20000"/>
              </a:spcBef>
              <a:buAutoNum type="alphaUcPeriod"/>
            </a:pPr>
            <a:r>
              <a:rPr lang="es-ES" sz="1400" dirty="0" err="1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Gonzalez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-Tudela </a:t>
            </a:r>
            <a:r>
              <a:rPr lang="es-ES" sz="1400" i="1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et al.</a:t>
            </a:r>
            <a:r>
              <a:rPr lang="es-ES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,</a:t>
            </a:r>
          </a:p>
          <a:p>
            <a:pPr algn="r">
              <a:spcBef>
                <a:spcPct val="20000"/>
              </a:spcBef>
            </a:pPr>
            <a:r>
              <a:rPr lang="pl-PL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New 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J. </a:t>
            </a:r>
            <a:r>
              <a:rPr lang="pl-PL" sz="1400" dirty="0" err="1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Phys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. </a:t>
            </a:r>
            <a:r>
              <a:rPr lang="pl-PL" sz="1400" b="1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15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, 033036 (2013</a:t>
            </a:r>
            <a:r>
              <a:rPr lang="pl-PL" sz="1400" dirty="0" smtClean="0">
                <a:solidFill>
                  <a:schemeClr val="accent2">
                    <a:lumMod val="75000"/>
                  </a:schemeClr>
                </a:solidFill>
                <a:latin typeface="Bookman Old Style"/>
                <a:cs typeface="Bookman Old Style"/>
              </a:rPr>
              <a:t>)</a:t>
            </a:r>
            <a:endParaRPr lang="pl-PL" sz="1400" dirty="0">
              <a:solidFill>
                <a:schemeClr val="accent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2" name="Picture 1" descr="Screen Shot 2013-09-05 at 14.47.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0"/>
          <a:stretch/>
        </p:blipFill>
        <p:spPr>
          <a:xfrm>
            <a:off x="354438" y="2226534"/>
            <a:ext cx="4381244" cy="4387388"/>
          </a:xfrm>
          <a:prstGeom prst="rect">
            <a:avLst/>
          </a:prstGeom>
        </p:spPr>
      </p:pic>
      <p:pic>
        <p:nvPicPr>
          <p:cNvPr id="3" name="Picture 2" descr="Screen Shot 2013-09-05 at 14.49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70" y="3364893"/>
            <a:ext cx="2333174" cy="3114235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3358" y="1224015"/>
            <a:ext cx="4942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The </a:t>
            </a:r>
            <a:r>
              <a:rPr lang="fr-FR" sz="1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two</a:t>
            </a:r>
            <a:r>
              <a:rPr lang="fr-FR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-photon </a:t>
            </a:r>
            <a:r>
              <a:rPr lang="fr-FR" sz="1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emission</a:t>
            </a:r>
            <a:r>
              <a:rPr lang="fr-FR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also</a:t>
            </a:r>
            <a:r>
              <a:rPr lang="fr-FR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form</a:t>
            </a:r>
            <a:r>
              <a:rPr lang="fr-FR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a triplet</a:t>
            </a:r>
            <a:endParaRPr lang="en-US" sz="14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Picture 4" descr="Mollow-res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8" y="1742493"/>
            <a:ext cx="3564000" cy="810330"/>
          </a:xfrm>
          <a:prstGeom prst="rect">
            <a:avLst/>
          </a:prstGeom>
        </p:spPr>
      </p:pic>
      <p:pic>
        <p:nvPicPr>
          <p:cNvPr id="17" name="Picture 16" descr="Mollow-res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847" y="3939503"/>
            <a:ext cx="3564000" cy="81033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606957" y="1934518"/>
            <a:ext cx="1311271" cy="1311274"/>
            <a:chOff x="6498024" y="1630627"/>
            <a:chExt cx="988097" cy="988099"/>
          </a:xfrm>
        </p:grpSpPr>
        <p:graphicFrame>
          <p:nvGraphicFramePr>
            <p:cNvPr id="3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8681797"/>
                </p:ext>
              </p:extLst>
            </p:nvPr>
          </p:nvGraphicFramePr>
          <p:xfrm>
            <a:off x="6858090" y="1630627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42" name="Equation" r:id="rId7" imgW="482400" imgH="228600" progId="Equation.3">
                    <p:embed/>
                  </p:oleObj>
                </mc:Choice>
                <mc:Fallback>
                  <p:oleObj name="Equation" r:id="rId7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0" y="1630627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6498024" y="2393323"/>
              <a:ext cx="218167" cy="2089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98024" y="2057189"/>
              <a:ext cx="218167" cy="208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98024" y="1721055"/>
              <a:ext cx="218167" cy="208920"/>
            </a:xfrm>
            <a:prstGeom prst="rect">
              <a:avLst/>
            </a:prstGeom>
            <a:solidFill>
              <a:srgbClr val="C10D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9807870"/>
                </p:ext>
              </p:extLst>
            </p:nvPr>
          </p:nvGraphicFramePr>
          <p:xfrm>
            <a:off x="6858092" y="1973949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43" name="Equation" r:id="rId9" imgW="482400" imgH="228600" progId="Equation.3">
                    <p:embed/>
                  </p:oleObj>
                </mc:Choice>
                <mc:Fallback>
                  <p:oleObj name="Equation" r:id="rId9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2" y="1973949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1557077"/>
                </p:ext>
              </p:extLst>
            </p:nvPr>
          </p:nvGraphicFramePr>
          <p:xfrm>
            <a:off x="6858090" y="2317272"/>
            <a:ext cx="628029" cy="301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44" name="Equation" r:id="rId11" imgW="482400" imgH="228600" progId="Equation.3">
                    <p:embed/>
                  </p:oleObj>
                </mc:Choice>
                <mc:Fallback>
                  <p:oleObj name="Equation" r:id="rId11" imgW="482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90" y="2317272"/>
                          <a:ext cx="628029" cy="3014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 38"/>
          <p:cNvGrpSpPr/>
          <p:nvPr/>
        </p:nvGrpSpPr>
        <p:grpSpPr>
          <a:xfrm>
            <a:off x="3140712" y="4528517"/>
            <a:ext cx="1484481" cy="1584405"/>
            <a:chOff x="3140712" y="4528517"/>
            <a:chExt cx="1484481" cy="1584405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140712" y="5325934"/>
              <a:ext cx="797485" cy="786988"/>
            </a:xfrm>
            <a:prstGeom prst="line">
              <a:avLst/>
            </a:prstGeom>
            <a:ln w="76200" cmpd="sng">
              <a:solidFill>
                <a:srgbClr val="FFC53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765695" y="5212530"/>
              <a:ext cx="797485" cy="786988"/>
            </a:xfrm>
            <a:prstGeom prst="line">
              <a:avLst/>
            </a:prstGeom>
            <a:ln w="762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827708" y="4528517"/>
              <a:ext cx="797485" cy="786988"/>
            </a:xfrm>
            <a:prstGeom prst="line">
              <a:avLst/>
            </a:prstGeom>
            <a:ln w="76200" cmpd="sng">
              <a:solidFill>
                <a:srgbClr val="A4D62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824" y="188913"/>
            <a:ext cx="86416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Giving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one hand to </a:t>
            </a:r>
            <a:r>
              <a:rPr lang="fr-FR" sz="40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two</a:t>
            </a:r>
            <a:r>
              <a:rPr lang="fr-FR" sz="40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-photons</a:t>
            </a:r>
            <a:endParaRPr lang="en-GB" sz="4000" i="1" dirty="0">
              <a:solidFill>
                <a:srgbClr val="002060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76535" y="4608213"/>
            <a:ext cx="280657" cy="250423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glow rad="101600">
              <a:srgbClr val="FF2C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Picture 21" descr="G:\plmcn14\s1\Mollow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17" y="3454792"/>
            <a:ext cx="127441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31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vv\Downloads\fp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04" y="-4525233"/>
            <a:ext cx="9353304" cy="118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:\Singapour\material\bundl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8575"/>
            <a:ext cx="9220200" cy="45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H:\Singapour\material\bundles-new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73884"/>
            <a:ext cx="9220200" cy="50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02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:\mifp\img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381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3425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23850" y="158750"/>
            <a:ext cx="7563224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dirty="0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Probing the </a:t>
            </a:r>
            <a:r>
              <a:rPr lang="en-US" sz="4000" dirty="0" err="1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Jaynes</a:t>
            </a:r>
            <a:r>
              <a:rPr lang="en-US" sz="4000" dirty="0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-Cummings </a:t>
            </a:r>
            <a:r>
              <a:rPr lang="en-US" sz="4000" dirty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ladder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6346825"/>
            <a:ext cx="202406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308725"/>
            <a:ext cx="43846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350000"/>
            <a:ext cx="25622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14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2908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13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813E-6 2.77108E-6 L 0.18288 0.0004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5" y="2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98588"/>
            <a:ext cx="785018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3850" y="260350"/>
            <a:ext cx="7802563" cy="708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dirty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Climbing the </a:t>
            </a:r>
            <a:r>
              <a:rPr lang="en-US" sz="4000" dirty="0" err="1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Jaynes</a:t>
            </a:r>
            <a:r>
              <a:rPr lang="en-US" sz="4000" dirty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-Cummings ladder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6092825"/>
            <a:ext cx="10080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6237288"/>
            <a:ext cx="15938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2522538" y="5876925"/>
            <a:ext cx="0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7729538" y="5876925"/>
            <a:ext cx="0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TextBox 14"/>
          <p:cNvSpPr txBox="1">
            <a:spLocks noChangeArrowheads="1"/>
          </p:cNvSpPr>
          <p:nvPr/>
        </p:nvSpPr>
        <p:spPr bwMode="auto">
          <a:xfrm>
            <a:off x="5126038" y="6011863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s-ES">
                <a:solidFill>
                  <a:srgbClr val="000000"/>
                </a:solidFill>
                <a:latin typeface="Garamond" pitchFamily="18" charset="0"/>
              </a:rPr>
              <a:t>L</a:t>
            </a:r>
          </a:p>
        </p:txBody>
      </p:sp>
      <p:sp>
        <p:nvSpPr>
          <p:cNvPr id="35853" name="TextBox 15"/>
          <p:cNvSpPr txBox="1">
            <a:spLocks noChangeArrowheads="1"/>
          </p:cNvSpPr>
          <p:nvPr/>
        </p:nvSpPr>
        <p:spPr bwMode="auto">
          <a:xfrm>
            <a:off x="5303838" y="587692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s-ES" sz="2400">
                <a:solidFill>
                  <a:srgbClr val="000000"/>
                </a:solidFill>
                <a:latin typeface="Garamond" pitchFamily="18" charset="0"/>
              </a:rPr>
              <a:t>/g</a:t>
            </a:r>
          </a:p>
        </p:txBody>
      </p:sp>
      <p:pic>
        <p:nvPicPr>
          <p:cNvPr id="15" name="Picture 2" descr="strolling.png (135×123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14" y="4733925"/>
            <a:ext cx="826411" cy="7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081088"/>
            <a:ext cx="1905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3850" y="260350"/>
            <a:ext cx="8161338" cy="708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dirty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Coexistence of weak &amp; strong coupling</a:t>
            </a:r>
          </a:p>
        </p:txBody>
      </p:sp>
    </p:spTree>
    <p:extLst>
      <p:ext uri="{BB962C8B-B14F-4D97-AF65-F5344CB8AC3E}">
        <p14:creationId xmlns:p14="http://schemas.microsoft.com/office/powerpoint/2010/main" val="144495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56040" y="2924944"/>
            <a:ext cx="873360" cy="51768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H:\ICPS-Austin\material\little-lase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45" y="2990903"/>
            <a:ext cx="2235200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006580" y="476672"/>
            <a:ext cx="5199120" cy="58032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330776" y="1236544"/>
            <a:ext cx="3818160" cy="389448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371561" y="3781400"/>
            <a:ext cx="4186568" cy="2891114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6516216" y="1426984"/>
            <a:ext cx="2132640" cy="370404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9552" y="39330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 descr="mollow.png (236×315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621843"/>
            <a:ext cx="1675342" cy="22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25" y="6230719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 smtClean="0">
                <a:latin typeface="+mj-lt"/>
              </a:rPr>
              <a:t>Mollow</a:t>
            </a:r>
            <a:endParaRPr lang="fr-FR" dirty="0" smtClean="0">
              <a:latin typeface="+mj-lt"/>
            </a:endParaRPr>
          </a:p>
          <a:p>
            <a:pPr algn="r"/>
            <a:r>
              <a:rPr lang="fr-FR" dirty="0" smtClean="0">
                <a:latin typeface="+mj-lt"/>
              </a:rPr>
              <a:t>Benjamin</a:t>
            </a:r>
            <a:endParaRPr lang="es-E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6921" y="6507718"/>
            <a:ext cx="145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 smtClean="0">
                <a:latin typeface="+mj-lt"/>
              </a:rPr>
              <a:t>Mollow</a:t>
            </a:r>
            <a:r>
              <a:rPr lang="fr-FR" dirty="0" smtClean="0">
                <a:latin typeface="+mj-lt"/>
              </a:rPr>
              <a:t> triplet</a:t>
            </a: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7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96975"/>
            <a:ext cx="90709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260350"/>
            <a:ext cx="7595349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dirty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Robust </a:t>
            </a:r>
            <a:r>
              <a:rPr lang="en-US" sz="4000" dirty="0" err="1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Jaynes</a:t>
            </a:r>
            <a:r>
              <a:rPr lang="en-US" sz="4000" dirty="0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-Cummings resonances</a:t>
            </a:r>
            <a:endParaRPr lang="en-US" sz="4000" dirty="0">
              <a:solidFill>
                <a:srgbClr val="800000"/>
              </a:solidFill>
              <a:latin typeface="Garamond"/>
              <a:ea typeface="ＭＳ Ｐゴシック" charset="0"/>
              <a:cs typeface="Garamond"/>
            </a:endParaRPr>
          </a:p>
        </p:txBody>
      </p:sp>
      <p:pic>
        <p:nvPicPr>
          <p:cNvPr id="389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2759" y="6411119"/>
            <a:ext cx="2162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6440488"/>
            <a:ext cx="432117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200" y="5730876"/>
            <a:ext cx="898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latin typeface="+mj-lt"/>
              </a:rPr>
              <a:t>Climbing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the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Jaynes</a:t>
            </a:r>
            <a:r>
              <a:rPr lang="es-ES" i="1" dirty="0">
                <a:latin typeface="+mj-lt"/>
              </a:rPr>
              <a:t>–Cummings </a:t>
            </a:r>
            <a:r>
              <a:rPr lang="es-ES" i="1" dirty="0" err="1">
                <a:latin typeface="+mj-lt"/>
              </a:rPr>
              <a:t>ladder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by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>
                <a:latin typeface="+mj-lt"/>
              </a:rPr>
              <a:t>photon</a:t>
            </a:r>
            <a:r>
              <a:rPr lang="es-ES" i="1" dirty="0">
                <a:latin typeface="+mj-lt"/>
              </a:rPr>
              <a:t> </a:t>
            </a:r>
            <a:r>
              <a:rPr lang="es-ES" i="1" dirty="0" err="1" smtClean="0">
                <a:latin typeface="+mj-lt"/>
              </a:rPr>
              <a:t>counting</a:t>
            </a:r>
            <a:r>
              <a:rPr lang="es-ES" dirty="0" smtClean="0">
                <a:latin typeface="+mj-lt"/>
              </a:rPr>
              <a:t>,</a:t>
            </a:r>
          </a:p>
          <a:p>
            <a:r>
              <a:rPr lang="es-ES" dirty="0" smtClean="0">
                <a:latin typeface="+mj-lt"/>
              </a:rPr>
              <a:t>F</a:t>
            </a:r>
            <a:r>
              <a:rPr lang="es-ES" dirty="0">
                <a:latin typeface="+mj-lt"/>
              </a:rPr>
              <a:t>. P. </a:t>
            </a:r>
            <a:r>
              <a:rPr lang="es-ES" dirty="0" err="1">
                <a:latin typeface="+mj-lt"/>
              </a:rPr>
              <a:t>Laussy</a:t>
            </a:r>
            <a:r>
              <a:rPr lang="es-ES" dirty="0">
                <a:latin typeface="+mj-lt"/>
              </a:rPr>
              <a:t>, E. del Valle, M. </a:t>
            </a:r>
            <a:r>
              <a:rPr lang="es-ES" dirty="0" err="1">
                <a:latin typeface="+mj-lt"/>
              </a:rPr>
              <a:t>Schrapp</a:t>
            </a:r>
            <a:r>
              <a:rPr lang="es-ES" dirty="0">
                <a:latin typeface="+mj-lt"/>
              </a:rPr>
              <a:t>, A. </a:t>
            </a:r>
            <a:r>
              <a:rPr lang="es-ES" dirty="0" err="1">
                <a:latin typeface="+mj-lt"/>
              </a:rPr>
              <a:t>Laucht</a:t>
            </a:r>
            <a:r>
              <a:rPr lang="es-ES" dirty="0">
                <a:latin typeface="+mj-lt"/>
              </a:rPr>
              <a:t>, and J. J. Finley. J. </a:t>
            </a:r>
            <a:r>
              <a:rPr lang="es-ES" dirty="0" err="1">
                <a:latin typeface="+mj-lt"/>
              </a:rPr>
              <a:t>Nanophoton</a:t>
            </a:r>
            <a:r>
              <a:rPr lang="es-ES" dirty="0">
                <a:latin typeface="+mj-lt"/>
              </a:rPr>
              <a:t>., </a:t>
            </a:r>
            <a:r>
              <a:rPr lang="es-ES" b="1" dirty="0">
                <a:latin typeface="+mj-lt"/>
              </a:rPr>
              <a:t>6</a:t>
            </a:r>
            <a:r>
              <a:rPr lang="es-ES" dirty="0">
                <a:latin typeface="+mj-lt"/>
              </a:rPr>
              <a:t>, 061803, (2012).</a:t>
            </a:r>
          </a:p>
        </p:txBody>
      </p:sp>
    </p:spTree>
    <p:extLst>
      <p:ext uri="{BB962C8B-B14F-4D97-AF65-F5344CB8AC3E}">
        <p14:creationId xmlns:p14="http://schemas.microsoft.com/office/powerpoint/2010/main" val="12796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1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2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3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6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7" name="Picture 8"/>
          <p:cNvPicPr/>
          <p:nvPr/>
        </p:nvPicPr>
        <p:blipFill>
          <a:blip r:embed="rId8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8" name="Picture 9"/>
          <p:cNvPicPr/>
          <p:nvPr/>
        </p:nvPicPr>
        <p:blipFill>
          <a:blip r:embed="rId9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29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30" name="Picture 11"/>
          <p:cNvPicPr/>
          <p:nvPr/>
        </p:nvPicPr>
        <p:blipFill>
          <a:blip r:embed="rId11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32" name="Picture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pic>
        <p:nvPicPr>
          <p:cNvPr id="34" name="Picture 13"/>
          <p:cNvPicPr/>
          <p:nvPr/>
        </p:nvPicPr>
        <p:blipFill>
          <a:blip r:embed="rId13"/>
          <a:stretch>
            <a:fillRect/>
          </a:stretch>
        </p:blipFill>
        <p:spPr>
          <a:xfrm>
            <a:off x="243840" y="1363344"/>
            <a:ext cx="8686800" cy="5297255"/>
          </a:xfrm>
          <a:prstGeom prst="rect">
            <a:avLst/>
          </a:prstGeom>
        </p:spPr>
      </p:pic>
      <p:sp>
        <p:nvSpPr>
          <p:cNvPr id="35" name="CustomShape 2"/>
          <p:cNvSpPr/>
          <p:nvPr/>
        </p:nvSpPr>
        <p:spPr>
          <a:xfrm>
            <a:off x="6255840" y="2301686"/>
            <a:ext cx="2279537" cy="631114"/>
          </a:xfrm>
          <a:prstGeom prst="rect">
            <a:avLst/>
          </a:prstGeom>
        </p:spPr>
      </p:sp>
      <p:pic>
        <p:nvPicPr>
          <p:cNvPr id="17" name="Picture 16" descr="f11.png (321×60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33" y="2268538"/>
            <a:ext cx="3057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7"/>
          <p:cNvSpPr txBox="1"/>
          <p:nvPr/>
        </p:nvSpPr>
        <p:spPr>
          <a:xfrm>
            <a:off x="951071" y="1692276"/>
            <a:ext cx="7272337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buFont typeface="Times New Roman" pitchFamily="16" charset="0"/>
              <a:buNone/>
              <a:defRPr/>
            </a:pP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ea typeface="ＭＳ Ｐゴシック" charset="-128"/>
              </a:rPr>
              <a:t>We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ea typeface="ＭＳ Ｐゴシック" charset="-128"/>
              </a:rPr>
              <a:t> have </a:t>
            </a: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ea typeface="ＭＳ Ｐゴシック" charset="-128"/>
              </a:rPr>
              <a:t>created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ea typeface="ＭＳ Ｐゴシック" charset="-128"/>
              </a:rPr>
              <a:t> the state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3850" y="260350"/>
            <a:ext cx="7726667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dirty="0" smtClean="0">
                <a:solidFill>
                  <a:srgbClr val="800000"/>
                </a:solidFill>
                <a:latin typeface="Garamond"/>
                <a:ea typeface="ＭＳ Ｐゴシック" charset="0"/>
                <a:cs typeface="Garamond"/>
              </a:rPr>
              <a:t>Full amplitude exotic Rabi oscillations</a:t>
            </a:r>
            <a:endParaRPr lang="en-US" sz="4000" dirty="0">
              <a:solidFill>
                <a:srgbClr val="800000"/>
              </a:solidFill>
              <a:latin typeface="Garamond"/>
              <a:ea typeface="ＭＳ Ｐゴシック" charset="0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678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987824" y="2276872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4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2276872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2060848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1772816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3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plmcn14\img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10" y="188640"/>
            <a:ext cx="6178550" cy="64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lmcn14\img5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59323"/>
            <a:ext cx="6777037" cy="1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plmcn14\img5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48" y="4268440"/>
            <a:ext cx="6026150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1772816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71561" y="3781400"/>
            <a:ext cx="4186568" cy="2891114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9552" y="39330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936921" y="6507718"/>
            <a:ext cx="145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 smtClean="0">
                <a:latin typeface="+mj-lt"/>
              </a:rPr>
              <a:t>Mollow</a:t>
            </a:r>
            <a:r>
              <a:rPr lang="fr-FR" dirty="0" smtClean="0">
                <a:latin typeface="+mj-lt"/>
              </a:rPr>
              <a:t> triplet</a:t>
            </a:r>
            <a:endParaRPr lang="es-ES" dirty="0">
              <a:latin typeface="+mj-lt"/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49" y="600690"/>
            <a:ext cx="5294672" cy="5294670"/>
          </a:xfrm>
          <a:prstGeom prst="rect">
            <a:avLst/>
          </a:prstGeom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970" y="848340"/>
            <a:ext cx="31813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1412776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987824" y="1268760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5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31840" y="1484784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3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1556792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8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71575"/>
            <a:ext cx="6667500" cy="4514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436096" y="1340768"/>
            <a:ext cx="288032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plmcn14\img5.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5589"/>
            <a:ext cx="678815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plmcn14\img5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52" y="1340768"/>
            <a:ext cx="6777038" cy="1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plmcn14\img3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41264"/>
            <a:ext cx="202247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6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plmcn14\s1\g2pi2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2044476"/>
            <a:ext cx="8179265" cy="30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1050" cy="1325563"/>
          </a:xfrm>
        </p:spPr>
        <p:txBody>
          <a:bodyPr>
            <a:normAutofit/>
          </a:bodyPr>
          <a:lstStyle/>
          <a:p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correlation</a:t>
            </a:r>
            <a:r>
              <a:rPr lang="es-ES" sz="4000" dirty="0" smtClean="0"/>
              <a:t> vs. 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emission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1025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plmcn14\f2\fig4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plmcn14\f2\fig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plmcn14\f2\fig4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3816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874409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254" y="4090469"/>
            <a:ext cx="5076825" cy="25527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394" y="1083248"/>
            <a:ext cx="1337492" cy="1582321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25" name="Conector recto 24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66249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Elipse 26"/>
          <p:cNvSpPr/>
          <p:nvPr/>
        </p:nvSpPr>
        <p:spPr>
          <a:xfrm>
            <a:off x="1019085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Elipse 27"/>
          <p:cNvSpPr/>
          <p:nvPr/>
        </p:nvSpPr>
        <p:spPr>
          <a:xfrm>
            <a:off x="227671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Elipse 28"/>
          <p:cNvSpPr/>
          <p:nvPr/>
        </p:nvSpPr>
        <p:spPr>
          <a:xfrm>
            <a:off x="784437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Elipse 29"/>
          <p:cNvSpPr/>
          <p:nvPr/>
        </p:nvSpPr>
        <p:spPr>
          <a:xfrm>
            <a:off x="430337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Elipse 30"/>
          <p:cNvSpPr/>
          <p:nvPr/>
        </p:nvSpPr>
        <p:spPr>
          <a:xfrm>
            <a:off x="3986767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Elipse 31"/>
          <p:cNvSpPr/>
          <p:nvPr/>
        </p:nvSpPr>
        <p:spPr>
          <a:xfrm>
            <a:off x="6036133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Elipse 32"/>
          <p:cNvSpPr/>
          <p:nvPr/>
        </p:nvSpPr>
        <p:spPr>
          <a:xfrm>
            <a:off x="5021919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Elipse 33"/>
          <p:cNvSpPr/>
          <p:nvPr/>
        </p:nvSpPr>
        <p:spPr>
          <a:xfrm>
            <a:off x="2967418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/>
          <p:cNvSpPr/>
          <p:nvPr/>
        </p:nvSpPr>
        <p:spPr>
          <a:xfrm>
            <a:off x="636113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Elipse 35"/>
          <p:cNvSpPr/>
          <p:nvPr/>
        </p:nvSpPr>
        <p:spPr>
          <a:xfrm>
            <a:off x="708138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Elipse 36"/>
          <p:cNvSpPr/>
          <p:nvPr/>
        </p:nvSpPr>
        <p:spPr>
          <a:xfrm>
            <a:off x="2629521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9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874409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Conector recto 5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66249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1120685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/>
          <p:cNvSpPr/>
          <p:nvPr/>
        </p:nvSpPr>
        <p:spPr>
          <a:xfrm>
            <a:off x="212431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/>
          <p:cNvSpPr/>
          <p:nvPr/>
        </p:nvSpPr>
        <p:spPr>
          <a:xfrm>
            <a:off x="784437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/>
          <p:cNvSpPr/>
          <p:nvPr/>
        </p:nvSpPr>
        <p:spPr>
          <a:xfrm>
            <a:off x="434147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/>
          <p:cNvSpPr/>
          <p:nvPr/>
        </p:nvSpPr>
        <p:spPr>
          <a:xfrm>
            <a:off x="3986767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/>
          <p:cNvSpPr/>
          <p:nvPr/>
        </p:nvSpPr>
        <p:spPr>
          <a:xfrm>
            <a:off x="5731333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/>
          <p:cNvSpPr/>
          <p:nvPr/>
        </p:nvSpPr>
        <p:spPr>
          <a:xfrm>
            <a:off x="5021919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Elipse 19"/>
          <p:cNvSpPr/>
          <p:nvPr/>
        </p:nvSpPr>
        <p:spPr>
          <a:xfrm>
            <a:off x="3094418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Elipse 20"/>
          <p:cNvSpPr/>
          <p:nvPr/>
        </p:nvSpPr>
        <p:spPr>
          <a:xfrm>
            <a:off x="636113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/>
          <p:cNvSpPr/>
          <p:nvPr/>
        </p:nvSpPr>
        <p:spPr>
          <a:xfrm>
            <a:off x="708138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/>
          <p:cNvSpPr/>
          <p:nvPr/>
        </p:nvSpPr>
        <p:spPr>
          <a:xfrm>
            <a:off x="2629521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9545" y="4119044"/>
            <a:ext cx="4924425" cy="25241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394" y="1083248"/>
            <a:ext cx="1337492" cy="158232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15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71561" y="3781400"/>
            <a:ext cx="4186568" cy="2891114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9552" y="39330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936921" y="6507718"/>
            <a:ext cx="145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 smtClean="0">
                <a:latin typeface="+mj-lt"/>
              </a:rPr>
              <a:t>Mollow</a:t>
            </a:r>
            <a:r>
              <a:rPr lang="fr-FR" dirty="0" smtClean="0">
                <a:latin typeface="+mj-lt"/>
              </a:rPr>
              <a:t> triplet</a:t>
            </a:r>
            <a:endParaRPr lang="es-ES" dirty="0">
              <a:latin typeface="+mj-lt"/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49" y="600690"/>
            <a:ext cx="5294672" cy="5294670"/>
          </a:xfrm>
          <a:prstGeom prst="rect">
            <a:avLst/>
          </a:prstGeom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970" y="848340"/>
            <a:ext cx="3181350" cy="1447800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11" y="600690"/>
            <a:ext cx="5294670" cy="5294670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095" y="905490"/>
            <a:ext cx="4438650" cy="133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3250" y="4279379"/>
            <a:ext cx="974896" cy="2302396"/>
          </a:xfrm>
          <a:prstGeom prst="rect">
            <a:avLst/>
          </a:prstGeom>
          <a:gradFill flip="none" rotWithShape="1">
            <a:gsLst>
              <a:gs pos="0">
                <a:srgbClr val="DDEBCF">
                  <a:alpha val="70000"/>
                </a:srgbClr>
              </a:gs>
              <a:gs pos="50000">
                <a:srgbClr val="9CB86E">
                  <a:alpha val="51000"/>
                </a:srgbClr>
              </a:gs>
              <a:gs pos="100000">
                <a:srgbClr val="156B13"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906885" y="4305171"/>
            <a:ext cx="974896" cy="235863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1000"/>
                </a:srgbClr>
              </a:gs>
              <a:gs pos="50000">
                <a:srgbClr val="C00000">
                  <a:alpha val="70000"/>
                </a:srgbClr>
              </a:gs>
              <a:gs pos="100000">
                <a:srgbClr val="FF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579" name="Picture 3" descr="H:\Singapour\material\2PS\cohen\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9" y="559832"/>
            <a:ext cx="6130250" cy="324168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:\Singapour\material\2PS\cohen\imag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342">
            <a:off x="3291759" y="2366579"/>
            <a:ext cx="5226250" cy="53816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968" y="5834"/>
            <a:ext cx="8083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C. Cohen-</a:t>
            </a:r>
            <a:r>
              <a:rPr lang="en-US" sz="1600" dirty="0" err="1">
                <a:latin typeface="+mj-lt"/>
              </a:rPr>
              <a:t>Tannoudji</a:t>
            </a:r>
            <a:r>
              <a:rPr lang="en-US" sz="1600" dirty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et al</a:t>
            </a:r>
            <a:r>
              <a:rPr lang="en-US" sz="1600" dirty="0">
                <a:latin typeface="+mj-lt"/>
              </a:rPr>
              <a:t>., "</a:t>
            </a:r>
            <a:r>
              <a:rPr lang="en-US" sz="1600" i="1" dirty="0">
                <a:latin typeface="+mj-lt"/>
              </a:rPr>
              <a:t>Atoms in Strong Light-Fields: Photon </a:t>
            </a:r>
            <a:r>
              <a:rPr lang="en-US" sz="1600" i="1" dirty="0" err="1">
                <a:latin typeface="+mj-lt"/>
              </a:rPr>
              <a:t>Antibunching</a:t>
            </a:r>
            <a:r>
              <a:rPr lang="en-US" sz="1600" i="1" dirty="0">
                <a:latin typeface="+mj-lt"/>
              </a:rPr>
              <a:t> in Single Atom Fluorescence</a:t>
            </a:r>
            <a:r>
              <a:rPr lang="en-US" sz="1600" dirty="0" smtClean="0">
                <a:latin typeface="+mj-lt"/>
              </a:rPr>
              <a:t>",</a:t>
            </a:r>
          </a:p>
          <a:p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Philosophical Transactions of the Royal Society of London. 223, </a:t>
            </a:r>
            <a:r>
              <a:rPr lang="en-US" sz="1600" b="1" dirty="0">
                <a:latin typeface="+mj-lt"/>
              </a:rPr>
              <a:t>293</a:t>
            </a:r>
            <a:r>
              <a:rPr lang="en-US" sz="1600" dirty="0">
                <a:latin typeface="+mj-lt"/>
              </a:rPr>
              <a:t> (1979)</a:t>
            </a:r>
            <a:endParaRPr lang="es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79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874409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Conector recto 5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66249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133897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/>
          <p:cNvSpPr/>
          <p:nvPr/>
        </p:nvSpPr>
        <p:spPr>
          <a:xfrm>
            <a:off x="1984908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/>
          <p:cNvSpPr/>
          <p:nvPr/>
        </p:nvSpPr>
        <p:spPr>
          <a:xfrm>
            <a:off x="784437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/>
          <p:cNvSpPr/>
          <p:nvPr/>
        </p:nvSpPr>
        <p:spPr>
          <a:xfrm>
            <a:off x="449350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/>
          <p:cNvSpPr/>
          <p:nvPr/>
        </p:nvSpPr>
        <p:spPr>
          <a:xfrm>
            <a:off x="3863703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/>
          <p:cNvSpPr/>
          <p:nvPr/>
        </p:nvSpPr>
        <p:spPr>
          <a:xfrm>
            <a:off x="5731333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/>
          <p:cNvSpPr/>
          <p:nvPr/>
        </p:nvSpPr>
        <p:spPr>
          <a:xfrm>
            <a:off x="510153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Elipse 19"/>
          <p:cNvSpPr/>
          <p:nvPr/>
        </p:nvSpPr>
        <p:spPr>
          <a:xfrm>
            <a:off x="323390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Elipse 20"/>
          <p:cNvSpPr/>
          <p:nvPr/>
        </p:nvSpPr>
        <p:spPr>
          <a:xfrm>
            <a:off x="6423887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/>
          <p:cNvSpPr/>
          <p:nvPr/>
        </p:nvSpPr>
        <p:spPr>
          <a:xfrm>
            <a:off x="708138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/>
          <p:cNvSpPr/>
          <p:nvPr/>
        </p:nvSpPr>
        <p:spPr>
          <a:xfrm>
            <a:off x="2629521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353" y="4147618"/>
            <a:ext cx="4857750" cy="246697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394" y="1083248"/>
            <a:ext cx="1337492" cy="158232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28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4148" y="4109517"/>
            <a:ext cx="5362575" cy="24669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874409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Conector recto 5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991507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1177925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/>
          <p:cNvSpPr/>
          <p:nvPr/>
        </p:nvSpPr>
        <p:spPr>
          <a:xfrm>
            <a:off x="225305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/>
          <p:cNvSpPr/>
          <p:nvPr/>
        </p:nvSpPr>
        <p:spPr>
          <a:xfrm>
            <a:off x="243947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/>
          <p:cNvSpPr/>
          <p:nvPr/>
        </p:nvSpPr>
        <p:spPr>
          <a:xfrm>
            <a:off x="3420320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/>
          <p:cNvSpPr/>
          <p:nvPr/>
        </p:nvSpPr>
        <p:spPr>
          <a:xfrm>
            <a:off x="3606738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/>
          <p:cNvSpPr/>
          <p:nvPr/>
        </p:nvSpPr>
        <p:spPr>
          <a:xfrm>
            <a:off x="460913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/>
          <p:cNvSpPr/>
          <p:nvPr/>
        </p:nvSpPr>
        <p:spPr>
          <a:xfrm>
            <a:off x="479555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Elipse 19"/>
          <p:cNvSpPr/>
          <p:nvPr/>
        </p:nvSpPr>
        <p:spPr>
          <a:xfrm>
            <a:off x="583723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Elipse 20"/>
          <p:cNvSpPr/>
          <p:nvPr/>
        </p:nvSpPr>
        <p:spPr>
          <a:xfrm>
            <a:off x="6023652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/>
          <p:cNvSpPr/>
          <p:nvPr/>
        </p:nvSpPr>
        <p:spPr>
          <a:xfrm>
            <a:off x="7398886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/>
          <p:cNvSpPr/>
          <p:nvPr/>
        </p:nvSpPr>
        <p:spPr>
          <a:xfrm>
            <a:off x="7585304" y="3267982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1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cxnSp>
        <p:nvCxnSpPr>
          <p:cNvPr id="17" name="Conector recto 16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Elipse 27"/>
          <p:cNvSpPr/>
          <p:nvPr/>
        </p:nvSpPr>
        <p:spPr>
          <a:xfrm>
            <a:off x="7512508" y="3271894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/>
          <p:cNvSpPr/>
          <p:nvPr/>
        </p:nvSpPr>
        <p:spPr>
          <a:xfrm>
            <a:off x="5930443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Elipse 35"/>
          <p:cNvSpPr/>
          <p:nvPr/>
        </p:nvSpPr>
        <p:spPr>
          <a:xfrm>
            <a:off x="4696364" y="3271668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Elipse 36"/>
          <p:cNvSpPr/>
          <p:nvPr/>
        </p:nvSpPr>
        <p:spPr>
          <a:xfrm>
            <a:off x="3502472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Elipse 37"/>
          <p:cNvSpPr/>
          <p:nvPr/>
        </p:nvSpPr>
        <p:spPr>
          <a:xfrm>
            <a:off x="2329854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Elipse 38"/>
          <p:cNvSpPr/>
          <p:nvPr/>
        </p:nvSpPr>
        <p:spPr>
          <a:xfrm>
            <a:off x="1086988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058" y="2242277"/>
            <a:ext cx="415175" cy="45621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47" y="2288551"/>
            <a:ext cx="958283" cy="584142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5547783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Elipse 42"/>
          <p:cNvSpPr/>
          <p:nvPr/>
        </p:nvSpPr>
        <p:spPr>
          <a:xfrm>
            <a:off x="5734201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Elipse 43"/>
          <p:cNvSpPr/>
          <p:nvPr/>
        </p:nvSpPr>
        <p:spPr>
          <a:xfrm>
            <a:off x="7898434" y="1718037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Flecha derecha 44"/>
          <p:cNvSpPr/>
          <p:nvPr/>
        </p:nvSpPr>
        <p:spPr>
          <a:xfrm>
            <a:off x="6464736" y="1670997"/>
            <a:ext cx="1075999" cy="544010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4148" y="4109517"/>
            <a:ext cx="5362575" cy="2466975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" y="1874409"/>
            <a:ext cx="4516116" cy="8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6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060" y="4139406"/>
            <a:ext cx="5238750" cy="2514600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Elipse 27"/>
          <p:cNvSpPr/>
          <p:nvPr/>
        </p:nvSpPr>
        <p:spPr>
          <a:xfrm>
            <a:off x="7512508" y="3271894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/>
          <p:cNvSpPr/>
          <p:nvPr/>
        </p:nvSpPr>
        <p:spPr>
          <a:xfrm>
            <a:off x="5930443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Elipse 35"/>
          <p:cNvSpPr/>
          <p:nvPr/>
        </p:nvSpPr>
        <p:spPr>
          <a:xfrm>
            <a:off x="4696364" y="3271668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Elipse 36"/>
          <p:cNvSpPr/>
          <p:nvPr/>
        </p:nvSpPr>
        <p:spPr>
          <a:xfrm>
            <a:off x="3502472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Elipse 37"/>
          <p:cNvSpPr/>
          <p:nvPr/>
        </p:nvSpPr>
        <p:spPr>
          <a:xfrm>
            <a:off x="2329854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Elipse 38"/>
          <p:cNvSpPr/>
          <p:nvPr/>
        </p:nvSpPr>
        <p:spPr>
          <a:xfrm>
            <a:off x="1086988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58" y="2242277"/>
            <a:ext cx="415175" cy="45621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747" y="2288551"/>
            <a:ext cx="958283" cy="584142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5547783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Elipse 42"/>
          <p:cNvSpPr/>
          <p:nvPr/>
        </p:nvSpPr>
        <p:spPr>
          <a:xfrm>
            <a:off x="5734201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Elipse 43"/>
          <p:cNvSpPr/>
          <p:nvPr/>
        </p:nvSpPr>
        <p:spPr>
          <a:xfrm>
            <a:off x="7898434" y="1718037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Flecha derecha 44"/>
          <p:cNvSpPr/>
          <p:nvPr/>
        </p:nvSpPr>
        <p:spPr>
          <a:xfrm>
            <a:off x="6464736" y="1670997"/>
            <a:ext cx="1075999" cy="544010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7" y="1785156"/>
            <a:ext cx="4392879" cy="106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1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 smtClean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cxnSp>
        <p:nvCxnSpPr>
          <p:cNvPr id="17" name="Conector recto 16"/>
          <p:cNvCxnSpPr/>
          <p:nvPr/>
        </p:nvCxnSpPr>
        <p:spPr>
          <a:xfrm>
            <a:off x="628650" y="3454400"/>
            <a:ext cx="7992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Elipse 27"/>
          <p:cNvSpPr/>
          <p:nvPr/>
        </p:nvSpPr>
        <p:spPr>
          <a:xfrm>
            <a:off x="7512508" y="3271894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/>
          <p:cNvSpPr/>
          <p:nvPr/>
        </p:nvSpPr>
        <p:spPr>
          <a:xfrm>
            <a:off x="6403681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Elipse 35"/>
          <p:cNvSpPr/>
          <p:nvPr/>
        </p:nvSpPr>
        <p:spPr>
          <a:xfrm>
            <a:off x="4235781" y="3271668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Elipse 36"/>
          <p:cNvSpPr/>
          <p:nvPr/>
        </p:nvSpPr>
        <p:spPr>
          <a:xfrm>
            <a:off x="2943218" y="3267982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Elipse 37"/>
          <p:cNvSpPr/>
          <p:nvPr/>
        </p:nvSpPr>
        <p:spPr>
          <a:xfrm>
            <a:off x="1721564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Elipse 38"/>
          <p:cNvSpPr/>
          <p:nvPr/>
        </p:nvSpPr>
        <p:spPr>
          <a:xfrm>
            <a:off x="1086988" y="3259193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058" y="2242277"/>
            <a:ext cx="415175" cy="45621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47" y="2288551"/>
            <a:ext cx="958283" cy="584142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5547783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Elipse 42"/>
          <p:cNvSpPr/>
          <p:nvPr/>
        </p:nvSpPr>
        <p:spPr>
          <a:xfrm>
            <a:off x="5734201" y="1718261"/>
            <a:ext cx="372836" cy="372836"/>
          </a:xfrm>
          <a:prstGeom prst="ellipse">
            <a:avLst/>
          </a:prstGeom>
          <a:solidFill>
            <a:srgbClr val="DB1607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Elipse 43"/>
          <p:cNvSpPr/>
          <p:nvPr/>
        </p:nvSpPr>
        <p:spPr>
          <a:xfrm>
            <a:off x="7898434" y="1718037"/>
            <a:ext cx="372836" cy="37283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Flecha derecha 44"/>
          <p:cNvSpPr/>
          <p:nvPr/>
        </p:nvSpPr>
        <p:spPr>
          <a:xfrm>
            <a:off x="6464736" y="1670997"/>
            <a:ext cx="1075999" cy="544010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7" y="1785156"/>
            <a:ext cx="4392879" cy="106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235" y="4047265"/>
            <a:ext cx="54197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" y="-120649"/>
            <a:ext cx="8420100" cy="1325563"/>
          </a:xfrm>
        </p:spPr>
        <p:txBody>
          <a:bodyPr>
            <a:normAutofit/>
          </a:bodyPr>
          <a:lstStyle/>
          <a:p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statistics</a:t>
            </a:r>
            <a:r>
              <a:rPr lang="es-ES" sz="4000" dirty="0" smtClean="0"/>
              <a:t> 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i="1" dirty="0" smtClean="0"/>
              <a:t>N</a:t>
            </a:r>
            <a:r>
              <a:rPr lang="es-ES" sz="4000" dirty="0" smtClean="0"/>
              <a:t>-</a:t>
            </a:r>
            <a:r>
              <a:rPr lang="es-ES" sz="4000" dirty="0" err="1" smtClean="0"/>
              <a:t>photon</a:t>
            </a:r>
            <a:r>
              <a:rPr lang="es-ES" sz="4000" dirty="0"/>
              <a:t> </a:t>
            </a:r>
            <a:r>
              <a:rPr lang="es-ES" sz="4000" dirty="0" err="1" smtClean="0"/>
              <a:t>bundles</a:t>
            </a:r>
            <a:endParaRPr lang="es-E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887538"/>
            <a:ext cx="59626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6" y="906999"/>
            <a:ext cx="4392879" cy="106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9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420888"/>
            <a:ext cx="8497888" cy="16619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5400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Some</a:t>
            </a:r>
            <a:r>
              <a:rPr lang="fr-FR" sz="5400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key </a:t>
            </a:r>
            <a:r>
              <a:rPr lang="fr-FR" sz="5400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Actors</a:t>
            </a:r>
            <a:r>
              <a:rPr lang="fr-FR" sz="5400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fr-FR" sz="48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of </a:t>
            </a:r>
            <a:r>
              <a:rPr lang="fr-FR" sz="4800" i="1" dirty="0" err="1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this</a:t>
            </a:r>
            <a:r>
              <a:rPr lang="fr-FR" sz="4800" i="1" dirty="0" smtClean="0">
                <a:solidFill>
                  <a:srgbClr val="002060"/>
                </a:solidFill>
                <a:latin typeface="Garamond" pitchFamily="18" charset="0"/>
                <a:cs typeface="Arial" charset="0"/>
              </a:rPr>
              <a:t> story</a:t>
            </a:r>
          </a:p>
        </p:txBody>
      </p:sp>
      <p:pic>
        <p:nvPicPr>
          <p:cNvPr id="3" name="Picture 2" descr="Screen Shot 2013-12-06 at 19.11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47" y="4889500"/>
            <a:ext cx="1343235" cy="170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CIM\100NCD40\DSC_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413" y="0"/>
            <a:ext cx="10313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364" y="151032"/>
            <a:ext cx="8577436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B52929"/>
                </a:solidFill>
                <a:latin typeface="Garamond" pitchFamily="18" charset="0"/>
              </a:rPr>
              <a:t>Elena </a:t>
            </a:r>
            <a:r>
              <a:rPr lang="fr-FR" sz="6000" dirty="0" err="1" smtClean="0">
                <a:solidFill>
                  <a:srgbClr val="B52929"/>
                </a:solidFill>
                <a:latin typeface="Garamond" pitchFamily="18" charset="0"/>
              </a:rPr>
              <a:t>del</a:t>
            </a:r>
            <a:r>
              <a:rPr lang="fr-FR" sz="6000" dirty="0" smtClean="0">
                <a:solidFill>
                  <a:srgbClr val="B52929"/>
                </a:solidFill>
                <a:latin typeface="Garamond" pitchFamily="18" charset="0"/>
              </a:rPr>
              <a:t> Valle</a:t>
            </a:r>
            <a:endParaRPr lang="es-ES" sz="6000" dirty="0">
              <a:solidFill>
                <a:srgbClr val="B52929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97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678960" y="16920"/>
            <a:ext cx="10332360" cy="6871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8417"/>
            <a:ext cx="8358250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</a:rPr>
              <a:t>Alejandro González Tudela</a:t>
            </a:r>
            <a:endParaRPr lang="es-ES" sz="6000" dirty="0">
              <a:solidFill>
                <a:schemeClr val="accent3">
                  <a:lumMod val="50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at-playing.png (107×13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" y="0"/>
            <a:ext cx="1262909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-2776" y="-27384"/>
            <a:ext cx="9183288" cy="6885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306567"/>
            <a:ext cx="7226658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6000" dirty="0" smtClean="0">
                <a:solidFill>
                  <a:schemeClr val="bg1"/>
                </a:solidFill>
                <a:latin typeface="Garamond" pitchFamily="18" charset="0"/>
              </a:rPr>
              <a:t>Carlos </a:t>
            </a:r>
            <a:r>
              <a:rPr lang="fr-FR" sz="6000" dirty="0" err="1" smtClean="0">
                <a:solidFill>
                  <a:schemeClr val="bg1"/>
                </a:solidFill>
                <a:latin typeface="Garamond" pitchFamily="18" charset="0"/>
              </a:rPr>
              <a:t>Sánchez</a:t>
            </a:r>
            <a:r>
              <a:rPr lang="fr-FR" sz="6000" dirty="0" smtClean="0">
                <a:solidFill>
                  <a:schemeClr val="bg1"/>
                </a:solidFill>
                <a:latin typeface="Garamond" pitchFamily="18" charset="0"/>
              </a:rPr>
              <a:t> Mu</a:t>
            </a:r>
            <a:r>
              <a:rPr lang="es-ES" sz="6000" dirty="0" err="1" smtClean="0">
                <a:solidFill>
                  <a:schemeClr val="bg1"/>
                </a:solidFill>
                <a:latin typeface="Garamond" pitchFamily="18" charset="0"/>
              </a:rPr>
              <a:t>ñoz</a:t>
            </a:r>
            <a:endParaRPr lang="es-ES" sz="60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12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640" y="3339594"/>
            <a:ext cx="8541523" cy="2648803"/>
            <a:chOff x="251640" y="3161794"/>
            <a:chExt cx="8541523" cy="2648803"/>
          </a:xfrm>
        </p:grpSpPr>
        <p:grpSp>
          <p:nvGrpSpPr>
            <p:cNvPr id="5" name="Group 4"/>
            <p:cNvGrpSpPr/>
            <p:nvPr/>
          </p:nvGrpSpPr>
          <p:grpSpPr>
            <a:xfrm>
              <a:off x="251640" y="3610444"/>
              <a:ext cx="8541523" cy="2200153"/>
              <a:chOff x="297667" y="4908236"/>
              <a:chExt cx="8541523" cy="2200153"/>
            </a:xfrm>
          </p:grpSpPr>
          <p:graphicFrame>
            <p:nvGraphicFramePr>
              <p:cNvPr id="30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8872972"/>
                  </p:ext>
                </p:extLst>
              </p:nvPr>
            </p:nvGraphicFramePr>
            <p:xfrm>
              <a:off x="507990" y="4908236"/>
              <a:ext cx="8331200" cy="498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96" name="Equation" r:id="rId4" imgW="7277040" imgH="431640" progId="Equation.3">
                      <p:embed/>
                    </p:oleObj>
                  </mc:Choice>
                  <mc:Fallback>
                    <p:oleObj name="Equation" r:id="rId4" imgW="7277040" imgH="431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990" y="4908236"/>
                            <a:ext cx="8331200" cy="49847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718542"/>
                  </p:ext>
                </p:extLst>
              </p:nvPr>
            </p:nvGraphicFramePr>
            <p:xfrm>
              <a:off x="297667" y="6435289"/>
              <a:ext cx="3894137" cy="673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97" name="Equation" r:id="rId6" imgW="2654280" imgH="457200" progId="Equation.3">
                      <p:embed/>
                    </p:oleObj>
                  </mc:Choice>
                  <mc:Fallback>
                    <p:oleObj name="Equation" r:id="rId6" imgW="265428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67" y="6435289"/>
                            <a:ext cx="3894137" cy="67310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2606661"/>
                  </p:ext>
                </p:extLst>
              </p:nvPr>
            </p:nvGraphicFramePr>
            <p:xfrm>
              <a:off x="2251065" y="5505136"/>
              <a:ext cx="4333875" cy="454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98" name="Equation" r:id="rId8" imgW="3784320" imgH="393480" progId="Equation.3">
                      <p:embed/>
                    </p:oleObj>
                  </mc:Choice>
                  <mc:Fallback>
                    <p:oleObj name="Equation" r:id="rId8" imgW="3784320" imgH="393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51065" y="5505136"/>
                            <a:ext cx="4333875" cy="454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8" name="TextBox 137"/>
            <p:cNvSpPr txBox="1">
              <a:spLocks noChangeArrowheads="1"/>
            </p:cNvSpPr>
            <p:nvPr/>
          </p:nvSpPr>
          <p:spPr bwMode="auto">
            <a:xfrm>
              <a:off x="251640" y="3161794"/>
              <a:ext cx="56421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latin typeface="+mj-lt"/>
                  <a:ea typeface="Times New Roman" pitchFamily="1" charset="0"/>
                  <a:cs typeface="Bookman Old Style"/>
                </a:rPr>
                <a:t>Via the input-output formalism, convolution with detectors:</a:t>
              </a:r>
              <a:endParaRPr lang="en-GB" dirty="0" smtClean="0">
                <a:latin typeface="+mj-lt"/>
                <a:ea typeface="Times New Roman" pitchFamily="1" charset="0"/>
                <a:cs typeface="Bookman Old Style"/>
              </a:endParaRPr>
            </a:p>
          </p:txBody>
        </p:sp>
      </p:grpSp>
      <p:sp>
        <p:nvSpPr>
          <p:cNvPr id="49" name="TextBox 137"/>
          <p:cNvSpPr txBox="1">
            <a:spLocks noChangeArrowheads="1"/>
          </p:cNvSpPr>
          <p:nvPr/>
        </p:nvSpPr>
        <p:spPr bwMode="auto">
          <a:xfrm>
            <a:off x="4352036" y="5191292"/>
            <a:ext cx="46833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>
              <a:buFont typeface="Wingdings" charset="0"/>
              <a:buChar char="à"/>
            </a:pPr>
            <a:r>
              <a:rPr lang="es-ES" sz="1600" b="1" dirty="0" smtClean="0">
                <a:latin typeface="+mj-lt"/>
                <a:ea typeface="Times New Roman" pitchFamily="1" charset="0"/>
                <a:cs typeface="Bookman Old Style"/>
              </a:rPr>
              <a:t>4!/2 = 12 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independent correlators (time orders) with their specific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integrating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region</a:t>
            </a:r>
            <a:endParaRPr lang="es-ES" sz="1600" dirty="0" smtClean="0">
              <a:latin typeface="+mj-lt"/>
              <a:ea typeface="Times New Roman" pitchFamily="1" charset="0"/>
              <a:cs typeface="Bookman Old Style"/>
            </a:endParaRPr>
          </a:p>
          <a:p>
            <a:pPr marL="171450" indent="-171450">
              <a:buFont typeface="Wingdings" charset="0"/>
              <a:buChar char="à"/>
            </a:pPr>
            <a:r>
              <a:rPr lang="en-US" sz="1600" dirty="0" smtClean="0">
                <a:latin typeface="+mj-lt"/>
                <a:ea typeface="Times New Roman" pitchFamily="1" charset="0"/>
                <a:cs typeface="Bookman Old Style"/>
                <a:sym typeface="Wingdings"/>
              </a:rPr>
              <a:t>Each </a:t>
            </a:r>
            <a:r>
              <a:rPr lang="en-GB" sz="1600" dirty="0" smtClean="0">
                <a:latin typeface="+mj-lt"/>
                <a:ea typeface="Times New Roman" pitchFamily="1" charset="0"/>
                <a:cs typeface="Bookman Old Style"/>
                <a:sym typeface="Wingdings"/>
              </a:rPr>
              <a:t>requires</a:t>
            </a:r>
            <a:r>
              <a:rPr lang="en-US" sz="1600" dirty="0" smtClean="0">
                <a:latin typeface="+mj-lt"/>
                <a:ea typeface="Times New Roman" pitchFamily="1" charset="0"/>
                <a:cs typeface="Bookman Old Style"/>
                <a:sym typeface="Wingdings"/>
              </a:rPr>
              <a:t> 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Quantum Regression Theorem </a:t>
            </a:r>
            <a:r>
              <a:rPr lang="es-ES" sz="1600" b="1" dirty="0" smtClean="0">
                <a:latin typeface="+mj-lt"/>
                <a:ea typeface="Times New Roman" pitchFamily="1" charset="0"/>
                <a:cs typeface="Bookman Old Style"/>
              </a:rPr>
              <a:t>3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times</a:t>
            </a:r>
          </a:p>
          <a:p>
            <a:pPr marL="171450" indent="-171450">
              <a:buFont typeface="Wingdings" charset="0"/>
              <a:buChar char="à"/>
            </a:pP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Very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difficult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to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generalise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to </a:t>
            </a:r>
            <a:r>
              <a:rPr lang="es-ES" sz="1600" i="1" dirty="0" smtClean="0">
                <a:latin typeface="+mj-lt"/>
                <a:ea typeface="Times New Roman" pitchFamily="1" charset="0"/>
                <a:cs typeface="Bookman Old Style"/>
              </a:rPr>
              <a:t>N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photons</a:t>
            </a:r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</a:t>
            </a:r>
            <a:r>
              <a:rPr lang="es-ES" sz="1600" dirty="0" err="1" smtClean="0">
                <a:latin typeface="+mj-lt"/>
                <a:ea typeface="Times New Roman" pitchFamily="1" charset="0"/>
                <a:cs typeface="Bookman Old Style"/>
              </a:rPr>
              <a:t>correlations</a:t>
            </a:r>
            <a:endParaRPr lang="es-ES" sz="1600" dirty="0" smtClean="0">
              <a:latin typeface="+mj-lt"/>
              <a:ea typeface="Times New Roman" pitchFamily="1" charset="0"/>
              <a:cs typeface="Bookman Old Style"/>
            </a:endParaRPr>
          </a:p>
          <a:p>
            <a:r>
              <a:rPr lang="es-ES" sz="1600" dirty="0" smtClean="0">
                <a:latin typeface="+mj-lt"/>
                <a:ea typeface="Times New Roman" pitchFamily="1" charset="0"/>
                <a:cs typeface="Bookman Old Style"/>
              </a:rPr>
              <a:t> </a:t>
            </a:r>
            <a:endParaRPr lang="en-GB" sz="1600" dirty="0">
              <a:latin typeface="+mj-lt"/>
              <a:ea typeface="Times New Roman" pitchFamily="1" charset="0"/>
              <a:cs typeface="Bookman Old Styl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9968" y="1281030"/>
            <a:ext cx="81013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s-ES" dirty="0">
              <a:solidFill>
                <a:srgbClr val="376092"/>
              </a:solidFill>
              <a:latin typeface="+mj-lt"/>
              <a:cs typeface="Bookman Old Style"/>
            </a:endParaRPr>
          </a:p>
          <a:p>
            <a:pPr>
              <a:defRPr/>
            </a:pPr>
            <a:r>
              <a:rPr lang="fr-FR" sz="28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is</a:t>
            </a:r>
            <a:r>
              <a:rPr lang="fr-FR" sz="2800" i="1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fr-FR" sz="28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theoretically</a:t>
            </a:r>
            <a:r>
              <a:rPr lang="fr-FR" sz="2800" i="1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fr-FR" sz="28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challenging</a:t>
            </a:r>
            <a:r>
              <a:rPr lang="fr-FR" sz="2800" i="1" dirty="0" smtClean="0">
                <a:solidFill>
                  <a:srgbClr val="376092"/>
                </a:solidFill>
                <a:latin typeface="+mj-lt"/>
                <a:cs typeface="Bookman Old Style"/>
              </a:rPr>
              <a:t>…</a:t>
            </a:r>
            <a:endParaRPr lang="en-US" sz="2800" i="1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 algn="r">
              <a:defRPr/>
            </a:pPr>
            <a:r>
              <a:rPr lang="en-US" dirty="0" smtClean="0">
                <a:solidFill>
                  <a:srgbClr val="376092"/>
                </a:solidFill>
                <a:latin typeface="+mj-lt"/>
                <a:cs typeface="Bookman Old Style"/>
              </a:rPr>
              <a:t>See, e.g.,</a:t>
            </a:r>
          </a:p>
          <a:p>
            <a:pPr algn="r">
              <a:defRPr/>
            </a:pPr>
            <a:r>
              <a:rPr lang="en-US" dirty="0" smtClean="0">
                <a:solidFill>
                  <a:srgbClr val="376092"/>
                </a:solidFill>
                <a:latin typeface="+mj-lt"/>
                <a:cs typeface="Bookman Old Style"/>
              </a:rPr>
              <a:t>L. </a:t>
            </a:r>
            <a:r>
              <a:rPr lang="en-US" dirty="0" err="1" smtClean="0">
                <a:solidFill>
                  <a:srgbClr val="376092"/>
                </a:solidFill>
                <a:latin typeface="+mj-lt"/>
                <a:cs typeface="Bookman Old Style"/>
              </a:rPr>
              <a:t>Knöll</a:t>
            </a:r>
            <a:r>
              <a:rPr lang="en-US" dirty="0" smtClean="0">
                <a:solidFill>
                  <a:srgbClr val="376092"/>
                </a:solidFill>
                <a:latin typeface="+mj-lt"/>
                <a:cs typeface="Bookman Old Style"/>
              </a:rPr>
              <a:t> and G. Weber, J. Phys. B 19, 2817 (1986)</a:t>
            </a:r>
          </a:p>
          <a:p>
            <a:pPr algn="r">
              <a:defRPr/>
            </a:pPr>
            <a:r>
              <a:rPr lang="nl-NL" dirty="0" smtClean="0">
                <a:solidFill>
                  <a:srgbClr val="376092"/>
                </a:solidFill>
                <a:latin typeface="+mj-lt"/>
                <a:cs typeface="Bookman Old Style"/>
              </a:rPr>
              <a:t>K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Joosten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and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 G. Nienhuis, J.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Opt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B 2, 158 (2000</a:t>
            </a:r>
            <a:r>
              <a:rPr lang="nl-NL" dirty="0" smtClean="0">
                <a:solidFill>
                  <a:srgbClr val="376092"/>
                </a:solidFill>
                <a:latin typeface="+mj-lt"/>
                <a:cs typeface="Bookman Old Style"/>
              </a:rPr>
              <a:t>)</a:t>
            </a:r>
          </a:p>
          <a:p>
            <a:pPr algn="r">
              <a:defRPr/>
            </a:pPr>
            <a:r>
              <a:rPr lang="nl-NL" dirty="0" smtClean="0">
                <a:solidFill>
                  <a:srgbClr val="376092"/>
                </a:solidFill>
                <a:latin typeface="+mj-lt"/>
                <a:cs typeface="Bookman Old Style"/>
              </a:rPr>
              <a:t>G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Bel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and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 F. L. H. Brown,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Phys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Rev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</a:t>
            </a:r>
            <a:r>
              <a:rPr lang="nl-NL" dirty="0" err="1">
                <a:solidFill>
                  <a:srgbClr val="376092"/>
                </a:solidFill>
                <a:latin typeface="+mj-lt"/>
                <a:cs typeface="Bookman Old Style"/>
              </a:rPr>
              <a:t>Lett</a:t>
            </a:r>
            <a:r>
              <a:rPr lang="nl-NL" dirty="0">
                <a:solidFill>
                  <a:srgbClr val="376092"/>
                </a:solidFill>
                <a:latin typeface="+mj-lt"/>
                <a:cs typeface="Bookman Old Style"/>
              </a:rPr>
              <a:t>. 102, 018303 (2009</a:t>
            </a:r>
            <a:r>
              <a:rPr lang="nl-NL" dirty="0" smtClean="0">
                <a:solidFill>
                  <a:srgbClr val="376092"/>
                </a:solidFill>
                <a:latin typeface="+mj-lt"/>
                <a:cs typeface="Bookman Old Style"/>
              </a:rPr>
              <a:t>)</a:t>
            </a:r>
            <a:endParaRPr lang="es-ES" b="1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 algn="r">
              <a:defRPr/>
            </a:pPr>
            <a:endParaRPr lang="es-ES" b="1" dirty="0" smtClean="0">
              <a:solidFill>
                <a:srgbClr val="376092"/>
              </a:solidFill>
              <a:latin typeface="+mj-lt"/>
              <a:cs typeface="Bookman Old Style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96088" y="600463"/>
            <a:ext cx="8311896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i="1" dirty="0" smtClean="0"/>
              <a:t>The </a:t>
            </a:r>
            <a:r>
              <a:rPr lang="fr-FR" sz="4400" i="1" dirty="0" err="1" smtClean="0"/>
              <a:t>theory</a:t>
            </a:r>
            <a:r>
              <a:rPr lang="fr-FR" sz="4400" i="1" dirty="0" smtClean="0"/>
              <a:t> of </a:t>
            </a:r>
            <a:r>
              <a:rPr lang="fr-FR" sz="4400" i="1" dirty="0" err="1" smtClean="0"/>
              <a:t>frequency</a:t>
            </a:r>
            <a:r>
              <a:rPr lang="fr-FR" sz="4400" i="1" dirty="0" smtClean="0"/>
              <a:t>- and</a:t>
            </a:r>
          </a:p>
          <a:p>
            <a:r>
              <a:rPr lang="fr-FR" sz="4400" i="1" dirty="0" smtClean="0"/>
              <a:t> time- </a:t>
            </a:r>
            <a:r>
              <a:rPr lang="fr-FR" sz="4400" i="1" dirty="0" err="1" smtClean="0"/>
              <a:t>two</a:t>
            </a:r>
            <a:r>
              <a:rPr lang="fr-FR" sz="4400" i="1" dirty="0" smtClean="0"/>
              <a:t>-photon </a:t>
            </a:r>
            <a:r>
              <a:rPr lang="fr-FR" sz="4400" i="1" dirty="0" err="1" smtClean="0"/>
              <a:t>correlations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8360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813" y="260648"/>
            <a:ext cx="849788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err="1" smtClean="0">
                <a:solidFill>
                  <a:srgbClr val="7030A0"/>
                </a:solidFill>
                <a:latin typeface="Garamond" pitchFamily="18" charset="0"/>
                <a:cs typeface="Arial" charset="0"/>
              </a:rPr>
              <a:t>Some</a:t>
            </a:r>
            <a:r>
              <a:rPr lang="fr-FR" sz="4000" dirty="0" smtClean="0">
                <a:solidFill>
                  <a:srgbClr val="7030A0"/>
                </a:solidFill>
                <a:latin typeface="Garamond" pitchFamily="18" charset="0"/>
                <a:cs typeface="Arial" charset="0"/>
              </a:rPr>
              <a:t>  </a:t>
            </a:r>
            <a:r>
              <a:rPr lang="fr-FR" sz="4000" dirty="0" err="1" smtClean="0">
                <a:solidFill>
                  <a:srgbClr val="7030A0"/>
                </a:solidFill>
                <a:latin typeface="Garamond" pitchFamily="18" charset="0"/>
                <a:cs typeface="Arial" charset="0"/>
              </a:rPr>
              <a:t>general</a:t>
            </a:r>
            <a:r>
              <a:rPr lang="fr-FR" sz="4000" dirty="0" smtClean="0">
                <a:solidFill>
                  <a:srgbClr val="7030A0"/>
                </a:solidFill>
                <a:latin typeface="Garamond" pitchFamily="18" charset="0"/>
                <a:cs typeface="Arial" charset="0"/>
              </a:rPr>
              <a:t> </a:t>
            </a:r>
            <a:r>
              <a:rPr lang="fr-FR" sz="4000" dirty="0" err="1" smtClean="0">
                <a:solidFill>
                  <a:srgbClr val="7030A0"/>
                </a:solidFill>
                <a:latin typeface="Garamond" pitchFamily="18" charset="0"/>
                <a:cs typeface="Arial" charset="0"/>
              </a:rPr>
              <a:t>References</a:t>
            </a:r>
            <a:endParaRPr lang="fr-FR" sz="4000" dirty="0" smtClean="0">
              <a:solidFill>
                <a:srgbClr val="7030A0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4098" name="Picture 2" descr="C:\Users\avv\Downloads\978-3-642-24185-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94" y="1597527"/>
            <a:ext cx="252095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ebayimg.com/t/Microcavities-Alexey-Kavokin-Fabrice-P-Laussy-Jeremy-J-Baumberg-and-Guillaume-Malpuech-2011/00/$T2eC16RHJGYE9nooh7zIBP9sLHD!0Q~~_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7526"/>
            <a:ext cx="2493561" cy="37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oodheadpublishing.com/en/Jackets/085709232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97527"/>
            <a:ext cx="2520280" cy="38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125" y="5600868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Garamond" pitchFamily="18" charset="0"/>
              </a:rPr>
              <a:t>Chapter</a:t>
            </a:r>
            <a:r>
              <a:rPr lang="fr-FR" dirty="0">
                <a:latin typeface="Garamond" pitchFamily="18" charset="0"/>
              </a:rPr>
              <a:t> </a:t>
            </a:r>
            <a:r>
              <a:rPr lang="fr-FR" dirty="0" smtClean="0">
                <a:latin typeface="Garamond" pitchFamily="18" charset="0"/>
              </a:rPr>
              <a:t>1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5600868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Garamond" pitchFamily="18" charset="0"/>
              </a:rPr>
              <a:t>Chapter</a:t>
            </a:r>
            <a:r>
              <a:rPr lang="fr-FR" dirty="0">
                <a:latin typeface="Garamond" pitchFamily="18" charset="0"/>
              </a:rPr>
              <a:t> </a:t>
            </a:r>
            <a:r>
              <a:rPr lang="fr-FR" dirty="0" smtClean="0">
                <a:latin typeface="Garamond" pitchFamily="18" charset="0"/>
              </a:rPr>
              <a:t>9</a:t>
            </a:r>
            <a:endParaRPr lang="es-E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:\Singapour\material\bundl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4"/>
          <a:stretch/>
        </p:blipFill>
        <p:spPr bwMode="auto">
          <a:xfrm>
            <a:off x="75484" y="3897272"/>
            <a:ext cx="6535805" cy="186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60329" y="413048"/>
            <a:ext cx="271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 smtClean="0">
                <a:latin typeface="Garamond" panose="02020404030301010803" pitchFamily="18" charset="0"/>
              </a:rPr>
              <a:t>Main References</a:t>
            </a:r>
          </a:p>
        </p:txBody>
      </p:sp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60" y="-27384"/>
            <a:ext cx="9143640" cy="1365293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75485" y="3124218"/>
            <a:ext cx="8271211" cy="838794"/>
            <a:chOff x="75485" y="3865648"/>
            <a:chExt cx="8271211" cy="838794"/>
          </a:xfrm>
        </p:grpSpPr>
        <p:pic>
          <p:nvPicPr>
            <p:cNvPr id="3" name="Picture 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5485" y="3865648"/>
              <a:ext cx="4551431" cy="8044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36096" y="3879340"/>
              <a:ext cx="2910600" cy="82510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75485" y="1996870"/>
            <a:ext cx="8306773" cy="1260396"/>
            <a:chOff x="75485" y="2456637"/>
            <a:chExt cx="8306773" cy="1260396"/>
          </a:xfrm>
        </p:grpSpPr>
        <p:pic>
          <p:nvPicPr>
            <p:cNvPr id="5" name="Picture 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436096" y="2559239"/>
              <a:ext cx="2946162" cy="8697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5485" y="2456637"/>
              <a:ext cx="4779691" cy="126039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Picture 6"/>
          <p:cNvPicPr/>
          <p:nvPr/>
        </p:nvPicPr>
        <p:blipFill>
          <a:blip r:embed="rId8"/>
          <a:stretch>
            <a:fillRect/>
          </a:stretch>
        </p:blipFill>
        <p:spPr>
          <a:xfrm>
            <a:off x="360" y="1590134"/>
            <a:ext cx="4201045" cy="476095"/>
          </a:xfrm>
          <a:prstGeom prst="rect">
            <a:avLst/>
          </a:prstGeom>
          <a:ln>
            <a:noFill/>
          </a:ln>
        </p:spPr>
      </p:pic>
      <p:pic>
        <p:nvPicPr>
          <p:cNvPr id="28674" name="Picture 2" descr="H:\Singapour\material\pr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267" y="5887560"/>
            <a:ext cx="5540443" cy="8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H:\Singapour\material\arXiv-mande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5628450"/>
            <a:ext cx="4772025" cy="12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ngry.png (140×137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582634"/>
            <a:ext cx="13335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Singapour\material\2PS\mollow-2PS\panel-2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0450" y="-1427955"/>
            <a:ext cx="30555820" cy="97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71450" y="-120649"/>
            <a:ext cx="8420100" cy="1325563"/>
          </a:xfrm>
        </p:spPr>
        <p:txBody>
          <a:bodyPr>
            <a:normAutofit/>
          </a:bodyPr>
          <a:lstStyle/>
          <a:p>
            <a:r>
              <a:rPr lang="es-ES" sz="4000" i="1" dirty="0" err="1" smtClean="0">
                <a:solidFill>
                  <a:schemeClr val="tx1"/>
                </a:solidFill>
              </a:rPr>
              <a:t>Summary</a:t>
            </a:r>
            <a:r>
              <a:rPr lang="es-ES" sz="4000" i="1" dirty="0" smtClean="0">
                <a:solidFill>
                  <a:schemeClr val="tx1"/>
                </a:solidFill>
              </a:rPr>
              <a:t> &amp; </a:t>
            </a:r>
            <a:r>
              <a:rPr lang="es-ES" sz="4000" i="1" dirty="0" err="1" smtClean="0">
                <a:solidFill>
                  <a:schemeClr val="tx1"/>
                </a:solidFill>
              </a:rPr>
              <a:t>conclusions</a:t>
            </a:r>
            <a:r>
              <a:rPr lang="es-ES" sz="4000" i="1" dirty="0" smtClean="0">
                <a:solidFill>
                  <a:schemeClr val="tx1"/>
                </a:solidFill>
              </a:rPr>
              <a:t> …</a:t>
            </a:r>
            <a:endParaRPr lang="es-ES" sz="4000" i="1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61950" y="2757489"/>
            <a:ext cx="8420100" cy="1325563"/>
          </a:xfrm>
          <a:prstGeom prst="rect">
            <a:avLst/>
          </a:prstGeom>
          <a:effectLst>
            <a:outerShdw blurRad="76200" dir="8100000" algn="tr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i="1" dirty="0" err="1" smtClean="0">
                <a:solidFill>
                  <a:schemeClr val="tx2"/>
                </a:solidFill>
              </a:rPr>
              <a:t>We</a:t>
            </a:r>
            <a:r>
              <a:rPr lang="es-ES" sz="5400" i="1" dirty="0" smtClean="0">
                <a:solidFill>
                  <a:schemeClr val="tx2"/>
                </a:solidFill>
              </a:rPr>
              <a:t> </a:t>
            </a:r>
            <a:r>
              <a:rPr lang="es-ES" sz="5400" i="1" dirty="0" err="1" smtClean="0">
                <a:solidFill>
                  <a:schemeClr val="tx2"/>
                </a:solidFill>
              </a:rPr>
              <a:t>have</a:t>
            </a:r>
            <a:r>
              <a:rPr lang="es-ES" sz="5400" i="1" dirty="0" smtClean="0">
                <a:solidFill>
                  <a:schemeClr val="tx2"/>
                </a:solidFill>
              </a:rPr>
              <a:t> </a:t>
            </a:r>
            <a:r>
              <a:rPr lang="es-ES" sz="5400" i="1" dirty="0" err="1" smtClean="0">
                <a:solidFill>
                  <a:schemeClr val="tx2"/>
                </a:solidFill>
              </a:rPr>
              <a:t>seen</a:t>
            </a:r>
            <a:r>
              <a:rPr lang="es-ES" sz="5400" i="1" dirty="0" smtClean="0">
                <a:solidFill>
                  <a:schemeClr val="tx2"/>
                </a:solidFill>
              </a:rPr>
              <a:t>, </a:t>
            </a:r>
            <a:r>
              <a:rPr lang="es-ES" sz="5400" i="1" dirty="0" err="1" smtClean="0">
                <a:solidFill>
                  <a:schemeClr val="tx2"/>
                </a:solidFill>
              </a:rPr>
              <a:t>overall</a:t>
            </a:r>
            <a:r>
              <a:rPr lang="es-ES" sz="5400" i="1" dirty="0" smtClean="0">
                <a:solidFill>
                  <a:schemeClr val="tx2"/>
                </a:solidFill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5400" i="1" dirty="0" smtClean="0">
                <a:solidFill>
                  <a:schemeClr val="tx2"/>
                </a:solidFill>
              </a:rPr>
              <a:t>The </a:t>
            </a:r>
            <a:r>
              <a:rPr lang="fr-FR" sz="5400" i="1" dirty="0" err="1" smtClean="0">
                <a:solidFill>
                  <a:schemeClr val="tx2"/>
                </a:solidFill>
              </a:rPr>
              <a:t>role</a:t>
            </a:r>
            <a:r>
              <a:rPr lang="fr-FR" sz="5400" i="1" dirty="0" smtClean="0">
                <a:solidFill>
                  <a:schemeClr val="tx2"/>
                </a:solidFill>
              </a:rPr>
              <a:t> of </a:t>
            </a:r>
            <a:r>
              <a:rPr lang="fr-FR" sz="5400" i="1" dirty="0" err="1" smtClean="0">
                <a:solidFill>
                  <a:schemeClr val="tx2"/>
                </a:solidFill>
              </a:rPr>
              <a:t>frequency</a:t>
            </a:r>
            <a:r>
              <a:rPr lang="fr-FR" sz="5400" i="1" dirty="0" smtClean="0">
                <a:solidFill>
                  <a:schemeClr val="tx2"/>
                </a:solidFill>
              </a:rPr>
              <a:t> in photon </a:t>
            </a:r>
            <a:r>
              <a:rPr lang="fr-FR" sz="5400" i="1" dirty="0" err="1" smtClean="0">
                <a:solidFill>
                  <a:schemeClr val="tx2"/>
                </a:solidFill>
              </a:rPr>
              <a:t>correlations</a:t>
            </a:r>
            <a:r>
              <a:rPr lang="fr-FR" sz="5400" i="1" dirty="0">
                <a:solidFill>
                  <a:schemeClr val="tx2"/>
                </a:solidFill>
              </a:rPr>
              <a:t>.</a:t>
            </a:r>
            <a:endParaRPr lang="fr-FR" sz="5400" i="1" dirty="0" smtClean="0">
              <a:solidFill>
                <a:schemeClr val="tx2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fr-FR" sz="5400" i="1" dirty="0" smtClean="0">
                <a:solidFill>
                  <a:schemeClr val="tx2"/>
                </a:solidFill>
              </a:rPr>
              <a:t>How </a:t>
            </a:r>
            <a:r>
              <a:rPr lang="fr-FR" sz="5400" i="1" dirty="0" err="1" smtClean="0">
                <a:solidFill>
                  <a:schemeClr val="tx2"/>
                </a:solidFill>
              </a:rPr>
              <a:t>this</a:t>
            </a:r>
            <a:r>
              <a:rPr lang="fr-FR" sz="5400" i="1" dirty="0" smtClean="0">
                <a:solidFill>
                  <a:schemeClr val="tx2"/>
                </a:solidFill>
              </a:rPr>
              <a:t> </a:t>
            </a:r>
            <a:r>
              <a:rPr lang="fr-FR" sz="5400" i="1" dirty="0" err="1" smtClean="0">
                <a:solidFill>
                  <a:schemeClr val="tx2"/>
                </a:solidFill>
              </a:rPr>
              <a:t>can</a:t>
            </a:r>
            <a:r>
              <a:rPr lang="fr-FR" sz="5400" i="1" dirty="0" smtClean="0">
                <a:solidFill>
                  <a:schemeClr val="tx2"/>
                </a:solidFill>
              </a:rPr>
              <a:t> </a:t>
            </a:r>
            <a:r>
              <a:rPr lang="fr-FR" sz="5400" i="1" dirty="0" err="1" smtClean="0">
                <a:solidFill>
                  <a:schemeClr val="tx2"/>
                </a:solidFill>
              </a:rPr>
              <a:t>be</a:t>
            </a:r>
            <a:r>
              <a:rPr lang="fr-FR" sz="5400" i="1" dirty="0" smtClean="0">
                <a:solidFill>
                  <a:schemeClr val="tx2"/>
                </a:solidFill>
              </a:rPr>
              <a:t> </a:t>
            </a:r>
            <a:r>
              <a:rPr lang="fr-FR" sz="5400" i="1" dirty="0" err="1" smtClean="0">
                <a:solidFill>
                  <a:schemeClr val="tx2"/>
                </a:solidFill>
              </a:rPr>
              <a:t>used</a:t>
            </a:r>
            <a:r>
              <a:rPr lang="fr-FR" sz="5400" i="1" dirty="0" smtClean="0">
                <a:solidFill>
                  <a:schemeClr val="tx2"/>
                </a:solidFill>
              </a:rPr>
              <a:t> for « engineering ».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9" y="5854699"/>
            <a:ext cx="7936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arXiv:1501.00898 –</a:t>
            </a:r>
            <a:r>
              <a:rPr lang="es-ES" dirty="0"/>
              <a:t> </a:t>
            </a:r>
            <a:r>
              <a:rPr lang="es-ES" b="1" dirty="0" smtClean="0"/>
              <a:t>Quantum </a:t>
            </a:r>
            <a:r>
              <a:rPr lang="es-ES" b="1" dirty="0" err="1"/>
              <a:t>Physics</a:t>
            </a:r>
            <a:endParaRPr lang="es-ES" b="1" dirty="0"/>
          </a:p>
          <a:p>
            <a:r>
              <a:rPr lang="es-ES" b="1" dirty="0" err="1"/>
              <a:t>Two</a:t>
            </a:r>
            <a:r>
              <a:rPr lang="es-ES" b="1" dirty="0"/>
              <a:t>-Color </a:t>
            </a:r>
            <a:r>
              <a:rPr lang="es-ES" b="1" dirty="0" err="1"/>
              <a:t>Photon</a:t>
            </a:r>
            <a:r>
              <a:rPr lang="es-ES" b="1" dirty="0"/>
              <a:t> </a:t>
            </a:r>
            <a:r>
              <a:rPr lang="es-ES" b="1" dirty="0" err="1"/>
              <a:t>Correlations</a:t>
            </a:r>
            <a:r>
              <a:rPr lang="es-ES" b="1" dirty="0"/>
              <a:t> of </a:t>
            </a:r>
            <a:r>
              <a:rPr lang="es-ES" b="1" dirty="0" err="1"/>
              <a:t>the</a:t>
            </a:r>
            <a:r>
              <a:rPr lang="es-ES" b="1" dirty="0"/>
              <a:t> Light </a:t>
            </a:r>
            <a:r>
              <a:rPr lang="es-ES" b="1" dirty="0" err="1"/>
              <a:t>Scattered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a Quantum </a:t>
            </a:r>
            <a:r>
              <a:rPr lang="es-ES" b="1" dirty="0" err="1"/>
              <a:t>Dot</a:t>
            </a:r>
            <a:endParaRPr lang="es-ES" b="1" dirty="0"/>
          </a:p>
          <a:p>
            <a:r>
              <a:rPr lang="es-ES" dirty="0">
                <a:hlinkClick r:id="rId3"/>
              </a:rPr>
              <a:t>M. </a:t>
            </a:r>
            <a:r>
              <a:rPr lang="es-ES" dirty="0" err="1">
                <a:hlinkClick r:id="rId3"/>
              </a:rPr>
              <a:t>Peiris</a:t>
            </a:r>
            <a:r>
              <a:rPr lang="es-ES" dirty="0"/>
              <a:t>, </a:t>
            </a:r>
            <a:r>
              <a:rPr lang="es-ES" dirty="0">
                <a:hlinkClick r:id="rId4"/>
              </a:rPr>
              <a:t>B. </a:t>
            </a:r>
            <a:r>
              <a:rPr lang="es-ES" dirty="0" err="1">
                <a:hlinkClick r:id="rId4"/>
              </a:rPr>
              <a:t>Petrak</a:t>
            </a:r>
            <a:r>
              <a:rPr lang="es-ES" dirty="0"/>
              <a:t>, </a:t>
            </a:r>
            <a:r>
              <a:rPr lang="es-ES" dirty="0">
                <a:hlinkClick r:id="rId5"/>
              </a:rPr>
              <a:t>K. </a:t>
            </a:r>
            <a:r>
              <a:rPr lang="es-ES" dirty="0" err="1">
                <a:hlinkClick r:id="rId5"/>
              </a:rPr>
              <a:t>Konthasinghe</a:t>
            </a:r>
            <a:r>
              <a:rPr lang="es-ES" dirty="0"/>
              <a:t>, </a:t>
            </a:r>
            <a:r>
              <a:rPr lang="es-ES" dirty="0">
                <a:hlinkClick r:id="rId6"/>
              </a:rPr>
              <a:t>Y. </a:t>
            </a:r>
            <a:r>
              <a:rPr lang="es-ES" dirty="0" err="1">
                <a:hlinkClick r:id="rId6"/>
              </a:rPr>
              <a:t>Yu</a:t>
            </a:r>
            <a:r>
              <a:rPr lang="es-ES" dirty="0"/>
              <a:t>, </a:t>
            </a:r>
            <a:r>
              <a:rPr lang="es-ES" dirty="0">
                <a:hlinkClick r:id="rId7"/>
              </a:rPr>
              <a:t>Z. C. </a:t>
            </a:r>
            <a:r>
              <a:rPr lang="es-ES" dirty="0" err="1">
                <a:hlinkClick r:id="rId7"/>
              </a:rPr>
              <a:t>Niu</a:t>
            </a:r>
            <a:r>
              <a:rPr lang="es-ES" dirty="0"/>
              <a:t>, </a:t>
            </a:r>
            <a:r>
              <a:rPr lang="es-ES" dirty="0">
                <a:hlinkClick r:id="rId8"/>
              </a:rPr>
              <a:t>A. </a:t>
            </a:r>
            <a:r>
              <a:rPr lang="es-ES" dirty="0" err="1">
                <a:hlinkClick r:id="rId8"/>
              </a:rPr>
              <a:t>Muller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3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17 Rectángulo"/>
          <p:cNvSpPr/>
          <p:nvPr/>
        </p:nvSpPr>
        <p:spPr>
          <a:xfrm>
            <a:off x="4101221" y="1482109"/>
            <a:ext cx="486171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Theory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of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frequency-filtered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and time-resolved N-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photon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correlations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  <a:p>
            <a:pPr algn="r">
              <a:spcBef>
                <a:spcPct val="20000"/>
              </a:spcBef>
            </a:pP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E. del Valle</a:t>
            </a:r>
            <a:r>
              <a:rPr lang="es-ES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 </a:t>
            </a:r>
            <a:r>
              <a:rPr lang="es-ES" sz="24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et al.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 </a:t>
            </a:r>
          </a:p>
          <a:p>
            <a:pPr algn="r">
              <a:spcBef>
                <a:spcPct val="20000"/>
              </a:spcBef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Phys. Rev. Lett.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109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+mj-lt"/>
                <a:cs typeface="Bookman Old Style"/>
              </a:rPr>
              <a:t>, 183601 (2012)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  <a:latin typeface="+mj-lt"/>
              <a:cs typeface="Bookman Old Style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23435" y="4222616"/>
            <a:ext cx="82623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We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propose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a </a:t>
            </a:r>
            <a:r>
              <a:rPr lang="es-ES" sz="2400" b="1" dirty="0" smtClean="0">
                <a:solidFill>
                  <a:srgbClr val="376092"/>
                </a:solidFill>
                <a:latin typeface="+mj-lt"/>
                <a:cs typeface="Bookman Old Style"/>
              </a:rPr>
              <a:t>general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b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theory</a:t>
            </a:r>
            <a:r>
              <a:rPr lang="es-ES" sz="2400" b="1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valid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for</a:t>
            </a:r>
            <a:endParaRPr lang="es-ES" sz="2400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>
              <a:defRPr/>
            </a:pPr>
            <a:endParaRPr lang="es-ES" sz="2400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Any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number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of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photons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(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not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only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two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as in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previous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studies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Any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quantum open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system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(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not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only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simple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limiting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cases)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S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teady</a:t>
            </a: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-state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situations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under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continuous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excitation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or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time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dynamics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with</a:t>
            </a:r>
            <a:r>
              <a:rPr lang="es-ES" sz="2400" i="1" dirty="0" smtClean="0">
                <a:solidFill>
                  <a:srgbClr val="376092"/>
                </a:solidFill>
                <a:latin typeface="+mj-lt"/>
                <a:cs typeface="Bookman Old Style"/>
              </a:rPr>
              <a:t> no </a:t>
            </a:r>
            <a:r>
              <a:rPr lang="es-ES" sz="24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approxi</a:t>
            </a:r>
            <a:r>
              <a:rPr lang="es-ES" sz="2400" i="1" dirty="0" err="1" smtClean="0">
                <a:solidFill>
                  <a:srgbClr val="376092"/>
                </a:solidFill>
                <a:latin typeface="+mj-lt"/>
                <a:cs typeface="Bookman Old Style"/>
              </a:rPr>
              <a:t>mations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.</a:t>
            </a:r>
            <a:endParaRPr lang="es-ES" sz="2400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>
              <a:defRPr/>
            </a:pPr>
            <a:endParaRPr lang="es-ES" sz="2400" dirty="0">
              <a:solidFill>
                <a:srgbClr val="376092"/>
              </a:solidFill>
              <a:latin typeface="+mj-lt"/>
              <a:cs typeface="Bookman Old Style"/>
            </a:endParaRPr>
          </a:p>
          <a:p>
            <a:pPr>
              <a:defRPr/>
            </a:pP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Computationally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>
                <a:solidFill>
                  <a:srgbClr val="376092"/>
                </a:solidFill>
                <a:latin typeface="+mj-lt"/>
                <a:cs typeface="Bookman Old Style"/>
              </a:rPr>
              <a:t>powerful</a:t>
            </a: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 and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efficient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</a:p>
          <a:p>
            <a:pPr>
              <a:defRPr/>
            </a:pPr>
            <a:endParaRPr lang="es-ES" sz="2400" dirty="0" smtClean="0">
              <a:solidFill>
                <a:srgbClr val="376092"/>
              </a:solidFill>
              <a:latin typeface="+mj-lt"/>
              <a:cs typeface="Bookman Old Style"/>
            </a:endParaRPr>
          </a:p>
          <a:p>
            <a:pPr>
              <a:defRPr/>
            </a:pP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Includes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self-consistently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the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i="1" dirty="0" smtClean="0">
                <a:solidFill>
                  <a:srgbClr val="376092"/>
                </a:solidFill>
                <a:latin typeface="+mj-lt"/>
                <a:cs typeface="Bookman Old Style"/>
              </a:rPr>
              <a:t>fundamental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detector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uncertainty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or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filtering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resolution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</a:p>
          <a:p>
            <a:pPr>
              <a:defRPr/>
            </a:pPr>
            <a:r>
              <a:rPr lang="es-ES" sz="2400" dirty="0">
                <a:solidFill>
                  <a:srgbClr val="376092"/>
                </a:solidFill>
                <a:latin typeface="+mj-lt"/>
                <a:cs typeface="Bookman Old Style"/>
              </a:rPr>
              <a:t>	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(in time/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frequency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according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to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Heisenberg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uncertainty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 </a:t>
            </a:r>
            <a:r>
              <a:rPr lang="es-ES" sz="2400" dirty="0" err="1" smtClean="0">
                <a:solidFill>
                  <a:srgbClr val="376092"/>
                </a:solidFill>
                <a:latin typeface="+mj-lt"/>
                <a:cs typeface="Bookman Old Style"/>
              </a:rPr>
              <a:t>principle</a:t>
            </a:r>
            <a:r>
              <a:rPr lang="es-ES" sz="2400" dirty="0" smtClean="0">
                <a:solidFill>
                  <a:srgbClr val="376092"/>
                </a:solidFill>
                <a:latin typeface="+mj-lt"/>
                <a:cs typeface="Bookman Old Style"/>
              </a:rPr>
              <a:t>)</a:t>
            </a:r>
          </a:p>
        </p:txBody>
      </p:sp>
      <p:pic>
        <p:nvPicPr>
          <p:cNvPr id="70" name="Picture 69" descr="sensor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99" y="1482109"/>
            <a:ext cx="2779399" cy="246971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6088" y="600463"/>
            <a:ext cx="8311896" cy="662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i="1" dirty="0" smtClean="0"/>
              <a:t>Our </a:t>
            </a:r>
            <a:r>
              <a:rPr lang="fr-FR" sz="4400" i="1" dirty="0" err="1" smtClean="0"/>
              <a:t>theory</a:t>
            </a:r>
            <a:r>
              <a:rPr lang="fr-FR" sz="4400" i="1" dirty="0" smtClean="0"/>
              <a:t> of </a:t>
            </a:r>
            <a:r>
              <a:rPr lang="fr-FR" sz="4400" i="1" dirty="0" err="1" smtClean="0"/>
              <a:t>frequency</a:t>
            </a:r>
            <a:r>
              <a:rPr lang="fr-FR" sz="4400" i="1" dirty="0" smtClean="0"/>
              <a:t>- and</a:t>
            </a:r>
          </a:p>
          <a:p>
            <a:r>
              <a:rPr lang="fr-FR" sz="4400" i="1" dirty="0" smtClean="0"/>
              <a:t> time- </a:t>
            </a:r>
            <a:r>
              <a:rPr lang="fr-FR" sz="4400" i="1" dirty="0" err="1" smtClean="0"/>
              <a:t>two</a:t>
            </a:r>
            <a:r>
              <a:rPr lang="fr-FR" sz="4400" i="1" dirty="0" smtClean="0"/>
              <a:t>-photon </a:t>
            </a:r>
            <a:r>
              <a:rPr lang="fr-FR" sz="4400" i="1" dirty="0" err="1" smtClean="0"/>
              <a:t>correlations</a:t>
            </a:r>
            <a:endParaRPr lang="es-ES" sz="4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185056"/>
              </p:ext>
            </p:extLst>
          </p:nvPr>
        </p:nvGraphicFramePr>
        <p:xfrm>
          <a:off x="5000625" y="3646488"/>
          <a:ext cx="18684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Equation" r:id="rId5" imgW="1143000" imgH="228600" progId="Equation.3">
                  <p:embed/>
                </p:oleObj>
              </mc:Choice>
              <mc:Fallback>
                <p:oleObj name="Equation" r:id="rId5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6488"/>
                        <a:ext cx="186848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18432"/>
              </p:ext>
            </p:extLst>
          </p:nvPr>
        </p:nvGraphicFramePr>
        <p:xfrm>
          <a:off x="6932613" y="3495675"/>
          <a:ext cx="1727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Equation" r:id="rId7" imgW="1257120" imgH="533160" progId="Equation.3">
                  <p:embed/>
                </p:oleObj>
              </mc:Choice>
              <mc:Fallback>
                <p:oleObj name="Equation" r:id="rId7" imgW="12571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3495675"/>
                        <a:ext cx="1727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49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1477</Words>
  <Application>Microsoft Office PowerPoint</Application>
  <PresentationFormat>On-screen Show (4:3)</PresentationFormat>
  <Paragraphs>269</Paragraphs>
  <Slides>82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Tema de Office</vt:lpstr>
      <vt:lpstr>Equation</vt:lpstr>
      <vt:lpstr>PowerPoint Presentation</vt:lpstr>
      <vt:lpstr>PowerPoint Presentation</vt:lpstr>
      <vt:lpstr>g(2)­(t,τ): Glauber’s theory</vt:lpstr>
      <vt:lpstr>g(2)­(t,τ): Glauber’s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Jaynes-Cummings hamiltonian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Mollow triplet</vt:lpstr>
      <vt:lpstr>PowerPoint Presentation</vt:lpstr>
      <vt:lpstr>PowerPoint Presentation</vt:lpstr>
      <vt:lpstr>Frequency- and time- resolved photon correlations (experimentally, Sanvitto group in Lecce)</vt:lpstr>
      <vt:lpstr>Frequency- and time- resolved photon correlations (experimentally, Sanvitto group in Lecce)</vt:lpstr>
      <vt:lpstr>Frequency- and time- resolved photon correlations (experimentally, Sanvitto group in Lecce)</vt:lpstr>
      <vt:lpstr>Frequency- and time- resolved photon correlations (experimentally, Sanvitto group in Lecce)</vt:lpstr>
      <vt:lpstr>Frequency- and time- resolved photon correlations (experimentally, Sanvitto group in Lecce)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 correlation vs. photon emission</vt:lpstr>
      <vt:lpstr>PowerPoint Presentation</vt:lpstr>
      <vt:lpstr>The statistics of the N-photon bundles</vt:lpstr>
      <vt:lpstr>The statistics of the N-photon bundles</vt:lpstr>
      <vt:lpstr>The statistics of the N-photon bundles</vt:lpstr>
      <vt:lpstr>The statistics of the N-photon bundles</vt:lpstr>
      <vt:lpstr>The statistics of the N-photon bundles</vt:lpstr>
      <vt:lpstr>The statistics of the N-photon bundles</vt:lpstr>
      <vt:lpstr>The statistics of the N-photon bundles</vt:lpstr>
      <vt:lpstr>The statistics of the N-photon bundles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conclusions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emitter of N-photon states</dc:title>
  <dc:creator>Carlos</dc:creator>
  <cp:lastModifiedBy>avv</cp:lastModifiedBy>
  <cp:revision>162</cp:revision>
  <dcterms:created xsi:type="dcterms:W3CDTF">2013-12-12T15:16:33Z</dcterms:created>
  <dcterms:modified xsi:type="dcterms:W3CDTF">2015-01-19T23:43:17Z</dcterms:modified>
</cp:coreProperties>
</file>